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drawings/drawing3.xml" ContentType="application/vnd.openxmlformats-officedocument.drawingml.chartshapes+xml"/>
  <Override PartName="/ppt/drawings/drawing4.xml" ContentType="application/vnd.openxmlformats-officedocument.drawingml.chartshap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_rels/chart1.xml.rels" ContentType="application/vnd.openxmlformats-package.relationships+xml"/>
  <Override PartName="/ppt/charts/_rels/chart2.xml.rels" ContentType="application/vnd.openxmlformats-package.relationships+xml"/>
  <Override PartName="/ppt/charts/_rels/chart3.xml.rels" ContentType="application/vnd.openxmlformats-package.relationships+xml"/>
  <Override PartName="/ppt/charts/_rels/chart4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19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media/image1.png" ContentType="image/png"/>
  <Override PartName="/ppt/media/image2.png" ContentType="image/png"/>
  <Override PartName="/ppt/media/image4.jpeg" ContentType="image/jpeg"/>
  <Override PartName="/ppt/media/image3.png" ContentType="image/png"/>
  <Override PartName="/ppt/media/image11.png" ContentType="image/png"/>
  <Override PartName="/ppt/media/image5.jpeg" ContentType="image/jpeg"/>
  <Override PartName="/ppt/media/image7.png" ContentType="image/png"/>
  <Override PartName="/ppt/media/image6.png" ContentType="image/png"/>
  <Override PartName="/ppt/media/image8.png" ContentType="image/png"/>
  <Override PartName="/ppt/media/image23.jpeg" ContentType="image/jpeg"/>
  <Override PartName="/ppt/media/image9.png" ContentType="image/png"/>
  <Override PartName="/ppt/media/image10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jpeg" ContentType="image/jpeg"/>
  <Override PartName="/ppt/media/image17.png" ContentType="image/png"/>
  <Override PartName="/ppt/media/image18.png" ContentType="image/png"/>
  <Override PartName="/ppt/media/image19.jpeg" ContentType="image/jpeg"/>
  <Override PartName="/ppt/media/image22.png" ContentType="image/png"/>
  <Override PartName="/ppt/media/image20.png" ContentType="image/png"/>
  <Override PartName="/ppt/media/image21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jpeg" ContentType="image/jpeg"/>
  <Override PartName="/ppt/media/image28.png" ContentType="image/png"/>
  <Override PartName="/ppt/media/image29.png" ContentType="image/png"/>
  <Override PartName="/ppt/media/image30.jpeg" ContentType="image/jpeg"/>
  <Override PartName="/ppt/media/image32.png" ContentType="image/png"/>
  <Override PartName="/ppt/media/image31.jpeg" ContentType="image/jpeg"/>
  <Override PartName="/ppt/media/image33.jpeg" ContentType="image/jpe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notesSlides/_rels/notesSlide2.xml.rels" ContentType="application/vnd.openxmlformats-package.relationships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12192000" cy="6858000"/>
  <p:notesSz cx="6858000" cy="12192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presProps" Target="presProps.xml"/>
</Relationships>
</file>

<file path=ppt/charts/_rels/chart1.xml.rels><?xml version="1.0" encoding="UTF-8"?>
<Relationships xmlns="http://schemas.openxmlformats.org/package/2006/relationships"><Relationship Id="rId1" Type="http://schemas.openxmlformats.org/officeDocument/2006/relationships/chartUserShapes" Target="../drawings/drawing1.xml"/>
</Relationships>
</file>

<file path=ppt/charts/_rels/chart2.xml.rels><?xml version="1.0" encoding="UTF-8"?>
<Relationships xmlns="http://schemas.openxmlformats.org/package/2006/relationships"><Relationship Id="rId1" Type="http://schemas.openxmlformats.org/officeDocument/2006/relationships/chartUserShapes" Target="../drawings/drawing2.xml"/>
</Relationships>
</file>

<file path=ppt/charts/_rels/chart3.xml.rels><?xml version="1.0" encoding="UTF-8"?>
<Relationships xmlns="http://schemas.openxmlformats.org/package/2006/relationships"><Relationship Id="rId1" Type="http://schemas.openxmlformats.org/officeDocument/2006/relationships/chartUserShapes" Target="../drawings/drawing3.xml"/>
</Relationships>
</file>

<file path=ppt/charts/_rels/chart4.xml.rels><?xml version="1.0" encoding="UTF-8"?>
<Relationships xmlns="http://schemas.openxmlformats.org/package/2006/relationships"><Relationship Id="rId1" Type="http://schemas.openxmlformats.org/officeDocument/2006/relationships/chartUserShapes" Target="../drawings/drawing4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noFill/>
        <a:ln w="0">
          <a:noFill/>
        </a:ln>
      </c:spPr>
    </c:floor>
    <c:sideWall>
      <c:spPr>
        <a:noFill/>
        <a:ln w="0">
          <a:noFill/>
        </a:ln>
      </c:spPr>
    </c:sideWall>
    <c:backWall>
      <c:spPr>
        <a:noFill/>
        <a:ln w="0">
          <a:noFill/>
        </a:ln>
      </c:spPr>
    </c:backWall>
    <c:plotArea>
      <c:layout>
        <c:manualLayout>
          <c:layoutTarget val="inner"/>
          <c:xMode val="edge"/>
          <c:yMode val="edge"/>
          <c:x val="0.114739310842504"/>
          <c:y val="0.391818181818182"/>
          <c:w val="0.850171387335378"/>
          <c:h val="0.395909090909091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4f81bd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1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0"/>
              <c:layout>
                <c:manualLayout>
                  <c:x val="-2.50565338043962E-007"/>
                  <c:y val="-0.0499109294829868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layout>
                <c:manualLayout>
                  <c:x val="0"/>
                  <c:y val="-0.0213903983498515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layout>
                <c:manualLayout>
                  <c:x val="-5.83392889341253E-017"/>
                  <c:y val="-0.0213903983498515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000" strike="noStrike" u="none">
                    <a:solidFill>
                      <a:srgbClr val="000000"/>
                    </a:solidFill>
                    <a:uFillTx/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792</c:v>
                </c:pt>
                <c:pt idx="1">
                  <c:v>798</c:v>
                </c:pt>
                <c:pt idx="2">
                  <c:v>832</c:v>
                </c:pt>
                <c:pt idx="3">
                  <c:v>861</c:v>
                </c:pt>
                <c:pt idx="4">
                  <c:v>928</c:v>
                </c:pt>
              </c:numCache>
            </c:numRef>
          </c:val>
        </c:ser>
        <c:gapWidth val="150"/>
        <c:shape val="cylinder"/>
        <c:axId val="96653021"/>
        <c:axId val="49512033"/>
        <c:axId val="0"/>
      </c:bar3DChart>
      <c:catAx>
        <c:axId val="96653021"/>
        <c:scaling>
          <c:orientation val="minMax"/>
        </c:scaling>
        <c:delete val="1"/>
        <c:axPos val="b"/>
        <c:numFmt formatCode="[$-419]dd/mm/yyyy" sourceLinked="1"/>
        <c:majorTickMark val="out"/>
        <c:minorTickMark val="none"/>
        <c:tickLblPos val="none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49512033"/>
        <c:auto val="1"/>
        <c:lblAlgn val="ctr"/>
        <c:lblOffset val="100"/>
        <c:noMultiLvlLbl val="0"/>
      </c:catAx>
      <c:valAx>
        <c:axId val="49512033"/>
        <c:scaling>
          <c:orientation val="minMax"/>
        </c:scaling>
        <c:delete val="0"/>
        <c:axPos val="l"/>
        <c:majorGridlines>
          <c:spPr>
            <a:ln w="0">
              <a:solidFill>
                <a:srgbClr val="b3b3b3"/>
              </a:solidFill>
            </a:ln>
          </c:spPr>
        </c:majorGridlines>
        <c:numFmt formatCode="General" sourceLinked="0"/>
        <c:majorTickMark val="out"/>
        <c:minorTickMark val="none"/>
        <c:tickLblPos val="nextTo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96653021"/>
        <c:crosses val="autoZero"/>
        <c:crossBetween val="between"/>
      </c:valAx>
    </c:plotArea>
    <c:plotVisOnly val="1"/>
    <c:dispBlanksAs val="gap"/>
  </c:chart>
  <c:spPr>
    <a:noFill/>
    <a:ln w="0">
      <a:noFill/>
    </a:ln>
  </c:spPr>
  <c:userShapes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noFill/>
        <a:ln w="0">
          <a:noFill/>
        </a:ln>
      </c:spPr>
    </c:floor>
    <c:sideWall>
      <c:spPr>
        <a:noFill/>
        <a:ln w="0">
          <a:noFill/>
        </a:ln>
      </c:spPr>
    </c:sideWall>
    <c:backWall>
      <c:spPr>
        <a:noFill/>
        <a:ln w="0">
          <a:noFill/>
        </a:ln>
      </c:spPr>
    </c:backWall>
    <c:plotArea>
      <c:layout>
        <c:manualLayout>
          <c:layoutTarget val="inner"/>
          <c:xMode val="edge"/>
          <c:yMode val="edge"/>
          <c:x val="0.0606171261639584"/>
          <c:y val="0.287340619307832"/>
          <c:w val="0.783366806645974"/>
          <c:h val="0.500455373406193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4f81bd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1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3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0"/>
              <c:layout>
                <c:manualLayout>
                  <c:x val="-2.50565338043962E-007"/>
                  <c:y val="-0.0499109294829868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tx>
                <c:rich>
                  <a:bodyPr/>
                  <a:p>
                    <a:r>
                      <a:rPr b="0" lang="ru-RU" sz="1000" strike="noStrike" u="none">
                        <a:solidFill>
                          <a:srgbClr val="000000"/>
                        </a:solidFill>
                        <a:uFillTx/>
                        <a:latin typeface="Calibri"/>
                      </a:rPr>
                      <a:t>648,23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layout>
                <c:manualLayout>
                  <c:x val="0"/>
                  <c:y val="-0.0213903983498515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tx>
                <c:rich>
                  <a:bodyPr/>
                  <a:p>
                    <a:r>
                      <a:rPr b="0" lang="ru-RU" sz="1000" strike="noStrike" u="none">
                        <a:solidFill>
                          <a:srgbClr val="000000"/>
                        </a:solidFill>
                        <a:uFillTx/>
                        <a:latin typeface="Calibri"/>
                      </a:rPr>
                      <a:t>784,74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layout>
                <c:manualLayout>
                  <c:x val="-5.83392889341252E-017"/>
                  <c:y val="-0.0213903983498515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tx>
                <c:rich>
                  <a:bodyPr/>
                  <a:p>
                    <a:r>
                      <a:rPr b="0" lang="ru-RU" sz="1000" strike="noStrike" u="none">
                        <a:solidFill>
                          <a:srgbClr val="000000"/>
                        </a:solidFill>
                        <a:uFillTx/>
                        <a:latin typeface="Calibri"/>
                      </a:rPr>
                      <a:t>768,89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3"/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tx>
                <c:rich>
                  <a:bodyPr/>
                  <a:p>
                    <a:r>
                      <a:rPr b="0" lang="ru-RU" sz="1000" strike="noStrike" u="none">
                        <a:solidFill>
                          <a:srgbClr val="000000"/>
                        </a:solidFill>
                        <a:uFillTx/>
                        <a:latin typeface="Calibri"/>
                      </a:rPr>
                      <a:t>966,82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tx>
                <c:rich>
                  <a:bodyPr/>
                  <a:p>
                    <a:r>
                      <a:rPr b="0" lang="ru-RU" sz="1000" strike="noStrike" u="none">
                        <a:solidFill>
                          <a:srgbClr val="000000"/>
                        </a:solidFill>
                        <a:uFillTx/>
                        <a:latin typeface="Calibri"/>
                      </a:rPr>
                      <a:t>1302,85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000" strike="noStrike" u="none">
                    <a:solidFill>
                      <a:srgbClr val="000000"/>
                    </a:solidFill>
                    <a:uFillTx/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3953</c:v>
                </c:pt>
                <c:pt idx="1">
                  <c:v>4601.6</c:v>
                </c:pt>
                <c:pt idx="2">
                  <c:v>5029.6</c:v>
                </c:pt>
                <c:pt idx="3">
                  <c:v>5577</c:v>
                </c:pt>
                <c:pt idx="4">
                  <c:v>5945.7</c:v>
                </c:pt>
              </c:numCache>
            </c:numRef>
          </c:val>
        </c:ser>
        <c:gapWidth val="150"/>
        <c:shape val="cylinder"/>
        <c:axId val="54479369"/>
        <c:axId val="11466554"/>
        <c:axId val="0"/>
      </c:bar3DChart>
      <c:catAx>
        <c:axId val="54479369"/>
        <c:scaling>
          <c:orientation val="minMax"/>
        </c:scaling>
        <c:delete val="1"/>
        <c:axPos val="b"/>
        <c:numFmt formatCode="[$-419]dd/mm/yyyy" sourceLinked="1"/>
        <c:majorTickMark val="out"/>
        <c:minorTickMark val="none"/>
        <c:tickLblPos val="none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11466554"/>
        <c:auto val="1"/>
        <c:lblAlgn val="ctr"/>
        <c:lblOffset val="100"/>
        <c:noMultiLvlLbl val="0"/>
      </c:catAx>
      <c:valAx>
        <c:axId val="11466554"/>
        <c:scaling>
          <c:orientation val="minMax"/>
        </c:scaling>
        <c:delete val="1"/>
        <c:axPos val="l"/>
        <c:majorGridlines>
          <c:spPr>
            <a:ln w="0">
              <a:solidFill>
                <a:srgbClr val="b3b3b3"/>
              </a:solidFill>
            </a:ln>
          </c:spPr>
        </c:majorGridlines>
        <c:numFmt formatCode="General" sourceLinked="1"/>
        <c:majorTickMark val="out"/>
        <c:minorTickMark val="none"/>
        <c:tickLblPos val="none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54479369"/>
        <c:crossBetween val="between"/>
      </c:valAx>
    </c:plotArea>
    <c:plotVisOnly val="1"/>
    <c:dispBlanksAs val="gap"/>
  </c:chart>
  <c:spPr>
    <a:noFill/>
    <a:ln w="0">
      <a:noFill/>
    </a:ln>
  </c:spPr>
  <c:userShapes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noFill/>
        <a:ln w="0">
          <a:noFill/>
        </a:ln>
      </c:spPr>
    </c:floor>
    <c:sideWall>
      <c:spPr>
        <a:noFill/>
        <a:ln w="0">
          <a:noFill/>
        </a:ln>
      </c:spPr>
    </c:sideWall>
    <c:backWall>
      <c:spPr>
        <a:noFill/>
        <a:ln w="0">
          <a:noFill/>
        </a:ln>
      </c:spPr>
    </c:backWall>
    <c:plotArea>
      <c:layout>
        <c:manualLayout>
          <c:layoutTarget val="inner"/>
          <c:xMode val="edge"/>
          <c:yMode val="edge"/>
          <c:x val="0.0606171261639584"/>
          <c:y val="0.287440116642366"/>
          <c:w val="0.783366806645974"/>
          <c:h val="0.500312434909394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4f81bd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1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0"/>
              <c:layout>
                <c:manualLayout>
                  <c:x val="-2.50565338043962E-007"/>
                  <c:y val="-0.0499109294829868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layout>
                <c:manualLayout>
                  <c:x val="0"/>
                  <c:y val="-0.0213903983498515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layout>
                <c:manualLayout>
                  <c:x val="-5.83392889341252E-017"/>
                  <c:y val="-0.0213903983498515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000" strike="noStrike" u="none">
                    <a:solidFill>
                      <a:srgbClr val="000000"/>
                    </a:solidFill>
                    <a:uFillTx/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3953</c:v>
                </c:pt>
                <c:pt idx="1">
                  <c:v>4601.6</c:v>
                </c:pt>
                <c:pt idx="2">
                  <c:v>5029.6</c:v>
                </c:pt>
                <c:pt idx="3">
                  <c:v>5577</c:v>
                </c:pt>
                <c:pt idx="4">
                  <c:v>5945.7</c:v>
                </c:pt>
              </c:numCache>
            </c:numRef>
          </c:val>
        </c:ser>
        <c:gapWidth val="150"/>
        <c:shape val="cylinder"/>
        <c:axId val="98279552"/>
        <c:axId val="27881283"/>
        <c:axId val="0"/>
      </c:bar3DChart>
      <c:catAx>
        <c:axId val="98279552"/>
        <c:scaling>
          <c:orientation val="minMax"/>
        </c:scaling>
        <c:delete val="1"/>
        <c:axPos val="b"/>
        <c:numFmt formatCode="[$-419]dd/mm/yyyy" sourceLinked="1"/>
        <c:majorTickMark val="out"/>
        <c:minorTickMark val="none"/>
        <c:tickLblPos val="none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27881283"/>
        <c:auto val="1"/>
        <c:lblAlgn val="ctr"/>
        <c:lblOffset val="100"/>
        <c:noMultiLvlLbl val="0"/>
      </c:catAx>
      <c:valAx>
        <c:axId val="27881283"/>
        <c:scaling>
          <c:orientation val="minMax"/>
        </c:scaling>
        <c:delete val="1"/>
        <c:axPos val="l"/>
        <c:majorGridlines>
          <c:spPr>
            <a:ln w="0">
              <a:solidFill>
                <a:srgbClr val="b3b3b3"/>
              </a:solidFill>
            </a:ln>
          </c:spPr>
        </c:majorGridlines>
        <c:numFmt formatCode="General" sourceLinked="1"/>
        <c:majorTickMark val="out"/>
        <c:minorTickMark val="none"/>
        <c:tickLblPos val="none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98279552"/>
        <c:crossBetween val="between"/>
      </c:valAx>
    </c:plotArea>
    <c:plotVisOnly val="1"/>
    <c:dispBlanksAs val="gap"/>
  </c:chart>
  <c:spPr>
    <a:noFill/>
    <a:ln w="0">
      <a:noFill/>
    </a:ln>
  </c:spPr>
  <c:userShapes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noFill/>
        <a:ln w="0">
          <a:noFill/>
        </a:ln>
      </c:spPr>
    </c:floor>
    <c:sideWall>
      <c:spPr>
        <a:noFill/>
        <a:ln w="0">
          <a:noFill/>
        </a:ln>
      </c:spPr>
    </c:sideWall>
    <c:backWall>
      <c:spPr>
        <a:noFill/>
        <a:ln w="0">
          <a:noFill/>
        </a:ln>
      </c:spPr>
    </c:backWall>
    <c:plotArea>
      <c:layout>
        <c:manualLayout>
          <c:layoutTarget val="inner"/>
          <c:xMode val="edge"/>
          <c:yMode val="edge"/>
          <c:x val="0.0606171261639584"/>
          <c:y val="0.287340619307832"/>
          <c:w val="0.783366806645974"/>
          <c:h val="0.500455373406193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4f81bd"/>
            </a:solidFill>
            <a:ln w="0">
              <a:noFill/>
            </a:ln>
          </c:spPr>
          <c:invertIfNegative val="0"/>
          <c:dPt>
            <c:idx val="0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1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2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3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Pt>
            <c:idx val="4"/>
            <c:invertIfNegative val="0"/>
            <c:spPr>
              <a:solidFill>
                <a:srgbClr val="4f81bd"/>
              </a:solidFill>
              <a:ln w="0">
                <a:noFill/>
              </a:ln>
            </c:spPr>
          </c:dPt>
          <c:dLbls>
            <c:numFmt formatCode="General" sourceLinked="0"/>
            <c:dLbl>
              <c:idx val="0"/>
              <c:layout>
                <c:manualLayout>
                  <c:x val="-2.50565338043962E-007"/>
                  <c:y val="-0.0499109294829869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1"/>
              <c:layout>
                <c:manualLayout>
                  <c:x val="0"/>
                  <c:y val="-0.0213903983498515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2"/>
              <c:layout>
                <c:manualLayout>
                  <c:x val="0.00966183574879227"/>
                  <c:y val="-0.0615508089370452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3"/>
              <c:layout>
                <c:manualLayout>
                  <c:x val="0.0128824476650564"/>
                  <c:y val="-0.0642570687519013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dLbl>
              <c:idx val="4"/>
              <c:layout>
                <c:manualLayout>
                  <c:x val="0.0193236714975846"/>
                  <c:y val="-0.072289202345889"/>
                </c:manualLayout>
              </c:layout>
              <c:numFmt formatCode="General" sourceLinked="0"/>
              <c:txPr>
                <a:bodyPr wrap="square"/>
                <a:lstStyle/>
                <a:p>
                  <a:pPr>
                    <a:defRPr b="0" sz="1000" strike="noStrike" u="none">
                      <a:solidFill>
                        <a:srgbClr val="000000"/>
                      </a:solidFill>
                      <a:uFillTx/>
                      <a:latin typeface="Calibri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eparator>; </c:separator>
            </c:dLbl>
            <c:txPr>
              <a:bodyPr wrap="square"/>
              <a:lstStyle/>
              <a:p>
                <a:pPr>
                  <a:defRPr b="0" sz="1000" strike="noStrike" u="none">
                    <a:solidFill>
                      <a:srgbClr val="000000"/>
                    </a:solidFill>
                    <a:uFillTx/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categories</c:f>
              <c:strCach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5"/>
                <c:pt idx="0">
                  <c:v>42364</c:v>
                </c:pt>
                <c:pt idx="1">
                  <c:v>39517</c:v>
                </c:pt>
                <c:pt idx="2">
                  <c:v>39178</c:v>
                </c:pt>
                <c:pt idx="3">
                  <c:v>38810</c:v>
                </c:pt>
                <c:pt idx="4">
                  <c:v>38376</c:v>
                </c:pt>
              </c:numCache>
            </c:numRef>
          </c:val>
        </c:ser>
        <c:gapWidth val="150"/>
        <c:shape val="cylinder"/>
        <c:axId val="64072373"/>
        <c:axId val="68772869"/>
        <c:axId val="0"/>
      </c:bar3DChart>
      <c:catAx>
        <c:axId val="64072373"/>
        <c:scaling>
          <c:orientation val="minMax"/>
        </c:scaling>
        <c:delete val="1"/>
        <c:axPos val="b"/>
        <c:numFmt formatCode="[$-419]dd/mm/yyyy" sourceLinked="1"/>
        <c:majorTickMark val="out"/>
        <c:minorTickMark val="none"/>
        <c:tickLblPos val="none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68772869"/>
        <c:auto val="1"/>
        <c:lblAlgn val="ctr"/>
        <c:lblOffset val="100"/>
        <c:noMultiLvlLbl val="0"/>
      </c:catAx>
      <c:valAx>
        <c:axId val="68772869"/>
        <c:scaling>
          <c:orientation val="minMax"/>
        </c:scaling>
        <c:delete val="1"/>
        <c:axPos val="l"/>
        <c:majorGridlines>
          <c:spPr>
            <a:ln w="0">
              <a:solidFill>
                <a:srgbClr val="b3b3b3"/>
              </a:solidFill>
            </a:ln>
          </c:spPr>
        </c:majorGridlines>
        <c:numFmt formatCode="General" sourceLinked="1"/>
        <c:majorTickMark val="out"/>
        <c:minorTickMark val="none"/>
        <c:tickLblPos val="none"/>
        <c:spPr>
          <a:ln w="0">
            <a:solidFill>
              <a:srgbClr val="b3b3b3"/>
            </a:solidFill>
          </a:ln>
        </c:spPr>
        <c:txPr>
          <a:bodyPr/>
          <a:lstStyle/>
          <a:p>
            <a:pPr>
              <a:defRPr b="0" sz="1000" strike="noStrike" u="none">
                <a:solidFill>
                  <a:srgbClr val="000000"/>
                </a:solidFill>
                <a:uFillTx/>
                <a:latin typeface="Calibri"/>
              </a:defRPr>
            </a:pPr>
          </a:p>
        </c:txPr>
        <c:crossAx val="64072373"/>
        <c:crossBetween val="between"/>
      </c:valAx>
    </c:plotArea>
    <c:plotVisOnly val="1"/>
    <c:dispBlanksAs val="gap"/>
  </c:chart>
  <c:spPr>
    <a:noFill/>
    <a:ln w="0">
      <a:noFill/>
    </a:ln>
  </c:spPr>
  <c:userShapes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F456EF-B1F7-4736-AE70-C894E55D19F0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9F97230-CA56-4E7C-B5E5-3BF54BE20B13}">
      <dgm:prSet/>
      <dgm:spPr/>
      <dgm:t>
        <a:bodyPr/>
        <a:lstStyle/>
        <a:p>
          <a:pPr rtl="0"/>
          <a:r>
            <a:rPr lang="ru-RU" dirty="0" smtClean="0"/>
            <a:t>01 </a:t>
          </a:r>
          <a:endParaRPr lang="ru-RU" dirty="0"/>
        </a:p>
      </dgm:t>
    </dgm:pt>
    <dgm:pt modelId="{8B000FC5-33E7-47ED-8D4D-3199B2AA1FFC}" type="parTrans" cxnId="{00A9E662-0512-4160-B990-DCB62C651D51}">
      <dgm:prSet/>
      <dgm:spPr/>
      <dgm:t>
        <a:bodyPr/>
        <a:lstStyle/>
        <a:p>
          <a:endParaRPr lang="ru-RU"/>
        </a:p>
      </dgm:t>
    </dgm:pt>
    <dgm:pt modelId="{D4724D65-FE95-4636-BDC3-DC9AA61D50FA}" type="sibTrans" cxnId="{00A9E662-0512-4160-B990-DCB62C651D51}">
      <dgm:prSet/>
      <dgm:spPr/>
      <dgm:t>
        <a:bodyPr/>
        <a:lstStyle/>
        <a:p>
          <a:endParaRPr lang="ru-RU"/>
        </a:p>
      </dgm:t>
    </dgm:pt>
    <dgm:pt modelId="{4E5AFC12-4131-48B1-A558-8DBE306E60EA}">
      <dgm:prSet/>
      <dgm:spPr/>
      <dgm:t>
        <a:bodyPr/>
        <a:lstStyle/>
        <a:p>
          <a:pPr rtl="0"/>
          <a:r>
            <a:rPr lang="ru-RU" dirty="0" smtClean="0"/>
            <a:t>05 </a:t>
          </a:r>
          <a:endParaRPr lang="ru-RU" dirty="0"/>
        </a:p>
      </dgm:t>
    </dgm:pt>
    <dgm:pt modelId="{7CDE488E-D8CA-4F5F-8B2E-29D3D4B3DBEA}" type="parTrans" cxnId="{D83487AF-1A21-4D22-9567-43D10B1A79CA}">
      <dgm:prSet/>
      <dgm:spPr/>
      <dgm:t>
        <a:bodyPr/>
        <a:lstStyle/>
        <a:p>
          <a:endParaRPr lang="ru-RU"/>
        </a:p>
      </dgm:t>
    </dgm:pt>
    <dgm:pt modelId="{A4A8E03D-538B-4D38-8003-06795014D0BE}" type="sibTrans" cxnId="{D83487AF-1A21-4D22-9567-43D10B1A79CA}">
      <dgm:prSet/>
      <dgm:spPr/>
      <dgm:t>
        <a:bodyPr/>
        <a:lstStyle/>
        <a:p>
          <a:endParaRPr lang="ru-RU"/>
        </a:p>
      </dgm:t>
    </dgm:pt>
    <dgm:pt modelId="{D2E6322D-2640-42E3-B07E-C6BD35B8A67A}">
      <dgm:prSet/>
      <dgm:spPr/>
      <dgm:t>
        <a:bodyPr/>
        <a:lstStyle/>
        <a:p>
          <a:pPr rtl="0"/>
          <a:r>
            <a:rPr lang="ru-RU" dirty="0" smtClean="0"/>
            <a:t>04 </a:t>
          </a:r>
          <a:endParaRPr lang="ru-RU" dirty="0"/>
        </a:p>
      </dgm:t>
    </dgm:pt>
    <dgm:pt modelId="{6F04D2E2-7120-46A3-B374-CF4395C62059}" type="parTrans" cxnId="{4B811A64-F27E-428C-A67D-9D51F5E739E5}">
      <dgm:prSet/>
      <dgm:spPr/>
      <dgm:t>
        <a:bodyPr/>
        <a:lstStyle/>
        <a:p>
          <a:endParaRPr lang="ru-RU"/>
        </a:p>
      </dgm:t>
    </dgm:pt>
    <dgm:pt modelId="{4A0CC277-623A-40A5-BC04-9E4E1D46FBB1}" type="sibTrans" cxnId="{4B811A64-F27E-428C-A67D-9D51F5E739E5}">
      <dgm:prSet/>
      <dgm:spPr/>
      <dgm:t>
        <a:bodyPr/>
        <a:lstStyle/>
        <a:p>
          <a:endParaRPr lang="ru-RU"/>
        </a:p>
      </dgm:t>
    </dgm:pt>
    <dgm:pt modelId="{2E72B890-710F-423D-912B-483D7534D898}">
      <dgm:prSet/>
      <dgm:spPr/>
      <dgm:t>
        <a:bodyPr/>
        <a:lstStyle/>
        <a:p>
          <a:pPr rtl="0"/>
          <a:r>
            <a:rPr lang="ru-RU" dirty="0" smtClean="0"/>
            <a:t>03 </a:t>
          </a:r>
          <a:endParaRPr lang="ru-RU" dirty="0"/>
        </a:p>
      </dgm:t>
    </dgm:pt>
    <dgm:pt modelId="{EECEFCF8-6629-4700-BB22-DAB9E269A739}" type="parTrans" cxnId="{7192EE4C-CD87-43B1-8952-557ED496FE9C}">
      <dgm:prSet/>
      <dgm:spPr/>
      <dgm:t>
        <a:bodyPr/>
        <a:lstStyle/>
        <a:p>
          <a:endParaRPr lang="ru-RU"/>
        </a:p>
      </dgm:t>
    </dgm:pt>
    <dgm:pt modelId="{6970D9FB-EB71-472F-AC0F-B1011BD6CE2F}" type="sibTrans" cxnId="{7192EE4C-CD87-43B1-8952-557ED496FE9C}">
      <dgm:prSet/>
      <dgm:spPr/>
      <dgm:t>
        <a:bodyPr/>
        <a:lstStyle/>
        <a:p>
          <a:endParaRPr lang="ru-RU"/>
        </a:p>
      </dgm:t>
    </dgm:pt>
    <dgm:pt modelId="{79B956A8-33BE-429E-8677-CC91EF2582E5}">
      <dgm:prSet/>
      <dgm:spPr/>
      <dgm:t>
        <a:bodyPr/>
        <a:lstStyle/>
        <a:p>
          <a:pPr rtl="0"/>
          <a:r>
            <a:rPr lang="ru-RU" dirty="0" smtClean="0"/>
            <a:t>02</a:t>
          </a:r>
          <a:endParaRPr lang="ru-RU" dirty="0"/>
        </a:p>
      </dgm:t>
    </dgm:pt>
    <dgm:pt modelId="{32288115-3718-42EA-BF83-3B1D503E97DA}" type="parTrans" cxnId="{0144662E-5A3C-4AC8-8FF2-F7A6C16778D1}">
      <dgm:prSet/>
      <dgm:spPr/>
      <dgm:t>
        <a:bodyPr/>
        <a:lstStyle/>
        <a:p>
          <a:endParaRPr lang="ru-RU"/>
        </a:p>
      </dgm:t>
    </dgm:pt>
    <dgm:pt modelId="{DE6EAD3D-CADD-433F-97A0-D28C834CA8BC}" type="sibTrans" cxnId="{0144662E-5A3C-4AC8-8FF2-F7A6C16778D1}">
      <dgm:prSet/>
      <dgm:spPr/>
      <dgm:t>
        <a:bodyPr/>
        <a:lstStyle/>
        <a:p>
          <a:endParaRPr lang="ru-RU"/>
        </a:p>
      </dgm:t>
    </dgm:pt>
    <dgm:pt modelId="{9F756596-416C-476B-9EB0-55C2F7CB7FAA}" type="pres">
      <dgm:prSet presAssocID="{2AF456EF-B1F7-4736-AE70-C894E55D19F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5F51E3-0055-47A5-81DF-BDB04614EF73}" type="pres">
      <dgm:prSet presAssocID="{F9F97230-CA56-4E7C-B5E5-3BF54BE20B13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C8E6F8-1E06-46A4-A1C4-06AEA6AE0C41}" type="pres">
      <dgm:prSet presAssocID="{F9F97230-CA56-4E7C-B5E5-3BF54BE20B13}" presName="spNode" presStyleCnt="0"/>
      <dgm:spPr/>
    </dgm:pt>
    <dgm:pt modelId="{9504250F-B75D-4765-8021-9E3D95A146BE}" type="pres">
      <dgm:prSet presAssocID="{D4724D65-FE95-4636-BDC3-DC9AA61D50FA}" presName="sibTrans" presStyleLbl="sibTrans1D1" presStyleIdx="0" presStyleCnt="5"/>
      <dgm:spPr/>
      <dgm:t>
        <a:bodyPr/>
        <a:lstStyle/>
        <a:p>
          <a:endParaRPr lang="ru-RU"/>
        </a:p>
      </dgm:t>
    </dgm:pt>
    <dgm:pt modelId="{49E448BB-0C9D-4A54-840B-8ED36519E942}" type="pres">
      <dgm:prSet presAssocID="{4E5AFC12-4131-48B1-A558-8DBE306E60EA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8A9141-CFDD-4732-9A7F-3CBB1E4B0FC2}" type="pres">
      <dgm:prSet presAssocID="{4E5AFC12-4131-48B1-A558-8DBE306E60EA}" presName="spNode" presStyleCnt="0"/>
      <dgm:spPr/>
    </dgm:pt>
    <dgm:pt modelId="{A4DB6AA4-23FD-4A9E-8F36-2DB118892E56}" type="pres">
      <dgm:prSet presAssocID="{A4A8E03D-538B-4D38-8003-06795014D0BE}" presName="sibTrans" presStyleLbl="sibTrans1D1" presStyleIdx="1" presStyleCnt="5"/>
      <dgm:spPr/>
      <dgm:t>
        <a:bodyPr/>
        <a:lstStyle/>
        <a:p>
          <a:endParaRPr lang="ru-RU"/>
        </a:p>
      </dgm:t>
    </dgm:pt>
    <dgm:pt modelId="{E8EA5DAB-487C-4BD4-9F2E-AB37F608383D}" type="pres">
      <dgm:prSet presAssocID="{D2E6322D-2640-42E3-B07E-C6BD35B8A67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CB7D34-20B6-4EC8-8044-C3FF570C3A7B}" type="pres">
      <dgm:prSet presAssocID="{D2E6322D-2640-42E3-B07E-C6BD35B8A67A}" presName="spNode" presStyleCnt="0"/>
      <dgm:spPr/>
    </dgm:pt>
    <dgm:pt modelId="{CB639E95-9287-482D-BE48-E39F36C46EAD}" type="pres">
      <dgm:prSet presAssocID="{4A0CC277-623A-40A5-BC04-9E4E1D46FBB1}" presName="sibTrans" presStyleLbl="sibTrans1D1" presStyleIdx="2" presStyleCnt="5"/>
      <dgm:spPr/>
      <dgm:t>
        <a:bodyPr/>
        <a:lstStyle/>
        <a:p>
          <a:endParaRPr lang="ru-RU"/>
        </a:p>
      </dgm:t>
    </dgm:pt>
    <dgm:pt modelId="{62A461B8-14F0-487B-A099-A121F1936061}" type="pres">
      <dgm:prSet presAssocID="{2E72B890-710F-423D-912B-483D7534D898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E555EA-AB23-4C7A-8491-EEE24BA0BB10}" type="pres">
      <dgm:prSet presAssocID="{2E72B890-710F-423D-912B-483D7534D898}" presName="spNode" presStyleCnt="0"/>
      <dgm:spPr/>
    </dgm:pt>
    <dgm:pt modelId="{1F06EFB2-6B82-4702-B0B7-CFE1EF5727D8}" type="pres">
      <dgm:prSet presAssocID="{6970D9FB-EB71-472F-AC0F-B1011BD6CE2F}" presName="sibTrans" presStyleLbl="sibTrans1D1" presStyleIdx="3" presStyleCnt="5"/>
      <dgm:spPr/>
      <dgm:t>
        <a:bodyPr/>
        <a:lstStyle/>
        <a:p>
          <a:endParaRPr lang="ru-RU"/>
        </a:p>
      </dgm:t>
    </dgm:pt>
    <dgm:pt modelId="{223663D8-42F9-42A7-81A9-6AAFFF9757A6}" type="pres">
      <dgm:prSet presAssocID="{79B956A8-33BE-429E-8677-CC91EF2582E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3CD74-DF84-441B-87DE-FDB45D267897}" type="pres">
      <dgm:prSet presAssocID="{79B956A8-33BE-429E-8677-CC91EF2582E5}" presName="spNode" presStyleCnt="0"/>
      <dgm:spPr/>
    </dgm:pt>
    <dgm:pt modelId="{71D44228-4042-463C-ADA5-0D470F2125DD}" type="pres">
      <dgm:prSet presAssocID="{DE6EAD3D-CADD-433F-97A0-D28C834CA8BC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7192EE4C-CD87-43B1-8952-557ED496FE9C}" srcId="{2AF456EF-B1F7-4736-AE70-C894E55D19F0}" destId="{2E72B890-710F-423D-912B-483D7534D898}" srcOrd="3" destOrd="0" parTransId="{EECEFCF8-6629-4700-BB22-DAB9E269A739}" sibTransId="{6970D9FB-EB71-472F-AC0F-B1011BD6CE2F}"/>
    <dgm:cxn modelId="{0F8917BD-0422-48ED-BD24-7FEF6C27D007}" type="presOf" srcId="{79B956A8-33BE-429E-8677-CC91EF2582E5}" destId="{223663D8-42F9-42A7-81A9-6AAFFF9757A6}" srcOrd="0" destOrd="0" presId="urn:microsoft.com/office/officeart/2005/8/layout/cycle6"/>
    <dgm:cxn modelId="{0144662E-5A3C-4AC8-8FF2-F7A6C16778D1}" srcId="{2AF456EF-B1F7-4736-AE70-C894E55D19F0}" destId="{79B956A8-33BE-429E-8677-CC91EF2582E5}" srcOrd="4" destOrd="0" parTransId="{32288115-3718-42EA-BF83-3B1D503E97DA}" sibTransId="{DE6EAD3D-CADD-433F-97A0-D28C834CA8BC}"/>
    <dgm:cxn modelId="{D83487AF-1A21-4D22-9567-43D10B1A79CA}" srcId="{2AF456EF-B1F7-4736-AE70-C894E55D19F0}" destId="{4E5AFC12-4131-48B1-A558-8DBE306E60EA}" srcOrd="1" destOrd="0" parTransId="{7CDE488E-D8CA-4F5F-8B2E-29D3D4B3DBEA}" sibTransId="{A4A8E03D-538B-4D38-8003-06795014D0BE}"/>
    <dgm:cxn modelId="{C4FF813C-853E-41AC-971F-1E55DA0ED484}" type="presOf" srcId="{4E5AFC12-4131-48B1-A558-8DBE306E60EA}" destId="{49E448BB-0C9D-4A54-840B-8ED36519E942}" srcOrd="0" destOrd="0" presId="urn:microsoft.com/office/officeart/2005/8/layout/cycle6"/>
    <dgm:cxn modelId="{1472CF30-8E29-4CA2-B50A-8B65769F404C}" type="presOf" srcId="{6970D9FB-EB71-472F-AC0F-B1011BD6CE2F}" destId="{1F06EFB2-6B82-4702-B0B7-CFE1EF5727D8}" srcOrd="0" destOrd="0" presId="urn:microsoft.com/office/officeart/2005/8/layout/cycle6"/>
    <dgm:cxn modelId="{525EB52E-39BF-4C21-AD4B-4313D1E2AAF8}" type="presOf" srcId="{4A0CC277-623A-40A5-BC04-9E4E1D46FBB1}" destId="{CB639E95-9287-482D-BE48-E39F36C46EAD}" srcOrd="0" destOrd="0" presId="urn:microsoft.com/office/officeart/2005/8/layout/cycle6"/>
    <dgm:cxn modelId="{54C0E4F2-AD5C-4538-BDC1-A813184B8204}" type="presOf" srcId="{A4A8E03D-538B-4D38-8003-06795014D0BE}" destId="{A4DB6AA4-23FD-4A9E-8F36-2DB118892E56}" srcOrd="0" destOrd="0" presId="urn:microsoft.com/office/officeart/2005/8/layout/cycle6"/>
    <dgm:cxn modelId="{4B811A64-F27E-428C-A67D-9D51F5E739E5}" srcId="{2AF456EF-B1F7-4736-AE70-C894E55D19F0}" destId="{D2E6322D-2640-42E3-B07E-C6BD35B8A67A}" srcOrd="2" destOrd="0" parTransId="{6F04D2E2-7120-46A3-B374-CF4395C62059}" sibTransId="{4A0CC277-623A-40A5-BC04-9E4E1D46FBB1}"/>
    <dgm:cxn modelId="{00A9E662-0512-4160-B990-DCB62C651D51}" srcId="{2AF456EF-B1F7-4736-AE70-C894E55D19F0}" destId="{F9F97230-CA56-4E7C-B5E5-3BF54BE20B13}" srcOrd="0" destOrd="0" parTransId="{8B000FC5-33E7-47ED-8D4D-3199B2AA1FFC}" sibTransId="{D4724D65-FE95-4636-BDC3-DC9AA61D50FA}"/>
    <dgm:cxn modelId="{77848C84-6F65-4A08-9483-C773E473C335}" type="presOf" srcId="{DE6EAD3D-CADD-433F-97A0-D28C834CA8BC}" destId="{71D44228-4042-463C-ADA5-0D470F2125DD}" srcOrd="0" destOrd="0" presId="urn:microsoft.com/office/officeart/2005/8/layout/cycle6"/>
    <dgm:cxn modelId="{D2E99D33-9BB7-4D1C-A9CB-0F6D0F93289D}" type="presOf" srcId="{D4724D65-FE95-4636-BDC3-DC9AA61D50FA}" destId="{9504250F-B75D-4765-8021-9E3D95A146BE}" srcOrd="0" destOrd="0" presId="urn:microsoft.com/office/officeart/2005/8/layout/cycle6"/>
    <dgm:cxn modelId="{3FF02977-C804-47F2-9298-88E2EEAC51FF}" type="presOf" srcId="{F9F97230-CA56-4E7C-B5E5-3BF54BE20B13}" destId="{B05F51E3-0055-47A5-81DF-BDB04614EF73}" srcOrd="0" destOrd="0" presId="urn:microsoft.com/office/officeart/2005/8/layout/cycle6"/>
    <dgm:cxn modelId="{AD71862B-9E19-440D-BFBC-01B4C2284E17}" type="presOf" srcId="{2E72B890-710F-423D-912B-483D7534D898}" destId="{62A461B8-14F0-487B-A099-A121F1936061}" srcOrd="0" destOrd="0" presId="urn:microsoft.com/office/officeart/2005/8/layout/cycle6"/>
    <dgm:cxn modelId="{6C58ED34-96A4-4501-AE01-101AF305919D}" type="presOf" srcId="{D2E6322D-2640-42E3-B07E-C6BD35B8A67A}" destId="{E8EA5DAB-487C-4BD4-9F2E-AB37F608383D}" srcOrd="0" destOrd="0" presId="urn:microsoft.com/office/officeart/2005/8/layout/cycle6"/>
    <dgm:cxn modelId="{6032AC40-05F9-472C-9721-C2DA882A2DC7}" type="presOf" srcId="{2AF456EF-B1F7-4736-AE70-C894E55D19F0}" destId="{9F756596-416C-476B-9EB0-55C2F7CB7FAA}" srcOrd="0" destOrd="0" presId="urn:microsoft.com/office/officeart/2005/8/layout/cycle6"/>
    <dgm:cxn modelId="{067E3EB4-6D96-44BC-80E5-C6E439C7086C}" type="presParOf" srcId="{9F756596-416C-476B-9EB0-55C2F7CB7FAA}" destId="{B05F51E3-0055-47A5-81DF-BDB04614EF73}" srcOrd="0" destOrd="0" presId="urn:microsoft.com/office/officeart/2005/8/layout/cycle6"/>
    <dgm:cxn modelId="{B371BF6A-F8EE-4B9A-8439-E616565888EA}" type="presParOf" srcId="{9F756596-416C-476B-9EB0-55C2F7CB7FAA}" destId="{D7C8E6F8-1E06-46A4-A1C4-06AEA6AE0C41}" srcOrd="1" destOrd="0" presId="urn:microsoft.com/office/officeart/2005/8/layout/cycle6"/>
    <dgm:cxn modelId="{43FFA1A2-EFEB-47EE-ABC0-D8915DFE1A1A}" type="presParOf" srcId="{9F756596-416C-476B-9EB0-55C2F7CB7FAA}" destId="{9504250F-B75D-4765-8021-9E3D95A146BE}" srcOrd="2" destOrd="0" presId="urn:microsoft.com/office/officeart/2005/8/layout/cycle6"/>
    <dgm:cxn modelId="{5CE12DF1-5C0C-4F4B-B336-A199A8369C48}" type="presParOf" srcId="{9F756596-416C-476B-9EB0-55C2F7CB7FAA}" destId="{49E448BB-0C9D-4A54-840B-8ED36519E942}" srcOrd="3" destOrd="0" presId="urn:microsoft.com/office/officeart/2005/8/layout/cycle6"/>
    <dgm:cxn modelId="{5A4AF71B-1825-4310-83DA-6CE99C535820}" type="presParOf" srcId="{9F756596-416C-476B-9EB0-55C2F7CB7FAA}" destId="{4F8A9141-CFDD-4732-9A7F-3CBB1E4B0FC2}" srcOrd="4" destOrd="0" presId="urn:microsoft.com/office/officeart/2005/8/layout/cycle6"/>
    <dgm:cxn modelId="{ED3F6271-3C14-4E62-A1B8-629FC35F5F4F}" type="presParOf" srcId="{9F756596-416C-476B-9EB0-55C2F7CB7FAA}" destId="{A4DB6AA4-23FD-4A9E-8F36-2DB118892E56}" srcOrd="5" destOrd="0" presId="urn:microsoft.com/office/officeart/2005/8/layout/cycle6"/>
    <dgm:cxn modelId="{D7D5586B-045E-4F15-A01D-BA4850D1CC2E}" type="presParOf" srcId="{9F756596-416C-476B-9EB0-55C2F7CB7FAA}" destId="{E8EA5DAB-487C-4BD4-9F2E-AB37F608383D}" srcOrd="6" destOrd="0" presId="urn:microsoft.com/office/officeart/2005/8/layout/cycle6"/>
    <dgm:cxn modelId="{D70AE194-F7B0-44C3-AC98-BED46A2EA824}" type="presParOf" srcId="{9F756596-416C-476B-9EB0-55C2F7CB7FAA}" destId="{74CB7D34-20B6-4EC8-8044-C3FF570C3A7B}" srcOrd="7" destOrd="0" presId="urn:microsoft.com/office/officeart/2005/8/layout/cycle6"/>
    <dgm:cxn modelId="{E7BE1D89-E81A-4D0B-8C6A-EFEE1A21393B}" type="presParOf" srcId="{9F756596-416C-476B-9EB0-55C2F7CB7FAA}" destId="{CB639E95-9287-482D-BE48-E39F36C46EAD}" srcOrd="8" destOrd="0" presId="urn:microsoft.com/office/officeart/2005/8/layout/cycle6"/>
    <dgm:cxn modelId="{880E8F32-3196-4798-B4CD-C700F7BE107E}" type="presParOf" srcId="{9F756596-416C-476B-9EB0-55C2F7CB7FAA}" destId="{62A461B8-14F0-487B-A099-A121F1936061}" srcOrd="9" destOrd="0" presId="urn:microsoft.com/office/officeart/2005/8/layout/cycle6"/>
    <dgm:cxn modelId="{D755490E-BA30-450F-AD5C-3AA6E29321BC}" type="presParOf" srcId="{9F756596-416C-476B-9EB0-55C2F7CB7FAA}" destId="{EAE555EA-AB23-4C7A-8491-EEE24BA0BB10}" srcOrd="10" destOrd="0" presId="urn:microsoft.com/office/officeart/2005/8/layout/cycle6"/>
    <dgm:cxn modelId="{DDF01597-ABF8-405A-BE41-E1587EBB4DBD}" type="presParOf" srcId="{9F756596-416C-476B-9EB0-55C2F7CB7FAA}" destId="{1F06EFB2-6B82-4702-B0B7-CFE1EF5727D8}" srcOrd="11" destOrd="0" presId="urn:microsoft.com/office/officeart/2005/8/layout/cycle6"/>
    <dgm:cxn modelId="{A701D015-8BF0-4698-BCB9-5EC383F4C837}" type="presParOf" srcId="{9F756596-416C-476B-9EB0-55C2F7CB7FAA}" destId="{223663D8-42F9-42A7-81A9-6AAFFF9757A6}" srcOrd="12" destOrd="0" presId="urn:microsoft.com/office/officeart/2005/8/layout/cycle6"/>
    <dgm:cxn modelId="{69C9732D-33CC-4790-896E-33384D16BCD9}" type="presParOf" srcId="{9F756596-416C-476B-9EB0-55C2F7CB7FAA}" destId="{0803CD74-DF84-441B-87DE-FDB45D267897}" srcOrd="13" destOrd="0" presId="urn:microsoft.com/office/officeart/2005/8/layout/cycle6"/>
    <dgm:cxn modelId="{EA98BD84-0E4E-4602-8005-FFF3D2EAF2F5}" type="presParOf" srcId="{9F756596-416C-476B-9EB0-55C2F7CB7FAA}" destId="{71D44228-4042-463C-ADA5-0D470F2125DD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5F51E3-0055-47A5-81DF-BDB04614EF73}">
      <dsp:nvSpPr>
        <dsp:cNvPr id="0" name=""/>
        <dsp:cNvSpPr/>
      </dsp:nvSpPr>
      <dsp:spPr>
        <a:xfrm>
          <a:off x="1486092" y="480491"/>
          <a:ext cx="1202735" cy="7817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01 </a:t>
          </a:r>
          <a:endParaRPr lang="ru-RU" sz="3200" kern="1200" dirty="0"/>
        </a:p>
      </dsp:txBody>
      <dsp:txXfrm>
        <a:off x="1486092" y="480491"/>
        <a:ext cx="1202735" cy="781778"/>
      </dsp:txXfrm>
    </dsp:sp>
    <dsp:sp modelId="{9504250F-B75D-4765-8021-9E3D95A146BE}">
      <dsp:nvSpPr>
        <dsp:cNvPr id="0" name=""/>
        <dsp:cNvSpPr/>
      </dsp:nvSpPr>
      <dsp:spPr>
        <a:xfrm>
          <a:off x="525260" y="871380"/>
          <a:ext cx="3124398" cy="3124398"/>
        </a:xfrm>
        <a:custGeom>
          <a:avLst/>
          <a:gdLst/>
          <a:ahLst/>
          <a:cxnLst/>
          <a:rect l="0" t="0" r="0" b="0"/>
          <a:pathLst>
            <a:path>
              <a:moveTo>
                <a:pt x="2171833" y="123862"/>
              </a:moveTo>
              <a:arcTo wR="1562199" hR="1562199" stAng="17578169" swAng="1961928"/>
            </a:path>
          </a:pathLst>
        </a:custGeom>
        <a:noFill/>
        <a:ln w="9525" cap="flat" cmpd="sng" algn="ctr"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E448BB-0C9D-4A54-840B-8ED36519E942}">
      <dsp:nvSpPr>
        <dsp:cNvPr id="0" name=""/>
        <dsp:cNvSpPr/>
      </dsp:nvSpPr>
      <dsp:spPr>
        <a:xfrm>
          <a:off x="2971832" y="1559945"/>
          <a:ext cx="1202735" cy="7817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05 </a:t>
          </a:r>
          <a:endParaRPr lang="ru-RU" sz="3200" kern="1200" dirty="0"/>
        </a:p>
      </dsp:txBody>
      <dsp:txXfrm>
        <a:off x="2971832" y="1559945"/>
        <a:ext cx="1202735" cy="781778"/>
      </dsp:txXfrm>
    </dsp:sp>
    <dsp:sp modelId="{A4DB6AA4-23FD-4A9E-8F36-2DB118892E56}">
      <dsp:nvSpPr>
        <dsp:cNvPr id="0" name=""/>
        <dsp:cNvSpPr/>
      </dsp:nvSpPr>
      <dsp:spPr>
        <a:xfrm>
          <a:off x="525260" y="871380"/>
          <a:ext cx="3124398" cy="3124398"/>
        </a:xfrm>
        <a:custGeom>
          <a:avLst/>
          <a:gdLst/>
          <a:ahLst/>
          <a:cxnLst/>
          <a:rect l="0" t="0" r="0" b="0"/>
          <a:pathLst>
            <a:path>
              <a:moveTo>
                <a:pt x="3122252" y="1480329"/>
              </a:moveTo>
              <a:arcTo wR="1562199" hR="1562199" stAng="21419756" swAng="2196602"/>
            </a:path>
          </a:pathLst>
        </a:custGeom>
        <a:noFill/>
        <a:ln w="9525" cap="flat" cmpd="sng" algn="ctr"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A5DAB-487C-4BD4-9F2E-AB37F608383D}">
      <dsp:nvSpPr>
        <dsp:cNvPr id="0" name=""/>
        <dsp:cNvSpPr/>
      </dsp:nvSpPr>
      <dsp:spPr>
        <a:xfrm>
          <a:off x="2404329" y="3306537"/>
          <a:ext cx="1202735" cy="7817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04 </a:t>
          </a:r>
          <a:endParaRPr lang="ru-RU" sz="3200" kern="1200" dirty="0"/>
        </a:p>
      </dsp:txBody>
      <dsp:txXfrm>
        <a:off x="2404329" y="3306537"/>
        <a:ext cx="1202735" cy="781778"/>
      </dsp:txXfrm>
    </dsp:sp>
    <dsp:sp modelId="{CB639E95-9287-482D-BE48-E39F36C46EAD}">
      <dsp:nvSpPr>
        <dsp:cNvPr id="0" name=""/>
        <dsp:cNvSpPr/>
      </dsp:nvSpPr>
      <dsp:spPr>
        <a:xfrm>
          <a:off x="525260" y="871380"/>
          <a:ext cx="3124398" cy="3124398"/>
        </a:xfrm>
        <a:custGeom>
          <a:avLst/>
          <a:gdLst/>
          <a:ahLst/>
          <a:cxnLst/>
          <a:rect l="0" t="0" r="0" b="0"/>
          <a:pathLst>
            <a:path>
              <a:moveTo>
                <a:pt x="1872861" y="3093197"/>
              </a:moveTo>
              <a:arcTo wR="1562199" hR="1562199" stAng="4711776" swAng="1376448"/>
            </a:path>
          </a:pathLst>
        </a:custGeom>
        <a:noFill/>
        <a:ln w="9525" cap="flat" cmpd="sng" algn="ctr"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A461B8-14F0-487B-A099-A121F1936061}">
      <dsp:nvSpPr>
        <dsp:cNvPr id="0" name=""/>
        <dsp:cNvSpPr/>
      </dsp:nvSpPr>
      <dsp:spPr>
        <a:xfrm>
          <a:off x="567854" y="3306537"/>
          <a:ext cx="1202735" cy="7817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03 </a:t>
          </a:r>
          <a:endParaRPr lang="ru-RU" sz="3200" kern="1200" dirty="0"/>
        </a:p>
      </dsp:txBody>
      <dsp:txXfrm>
        <a:off x="567854" y="3306537"/>
        <a:ext cx="1202735" cy="781778"/>
      </dsp:txXfrm>
    </dsp:sp>
    <dsp:sp modelId="{1F06EFB2-6B82-4702-B0B7-CFE1EF5727D8}">
      <dsp:nvSpPr>
        <dsp:cNvPr id="0" name=""/>
        <dsp:cNvSpPr/>
      </dsp:nvSpPr>
      <dsp:spPr>
        <a:xfrm>
          <a:off x="525260" y="871380"/>
          <a:ext cx="3124398" cy="3124398"/>
        </a:xfrm>
        <a:custGeom>
          <a:avLst/>
          <a:gdLst/>
          <a:ahLst/>
          <a:cxnLst/>
          <a:rect l="0" t="0" r="0" b="0"/>
          <a:pathLst>
            <a:path>
              <a:moveTo>
                <a:pt x="261100" y="2426843"/>
              </a:moveTo>
              <a:arcTo wR="1562199" hR="1562199" stAng="8783641" swAng="2196602"/>
            </a:path>
          </a:pathLst>
        </a:custGeom>
        <a:noFill/>
        <a:ln w="9525" cap="flat" cmpd="sng" algn="ctr"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3663D8-42F9-42A7-81A9-6AAFFF9757A6}">
      <dsp:nvSpPr>
        <dsp:cNvPr id="0" name=""/>
        <dsp:cNvSpPr/>
      </dsp:nvSpPr>
      <dsp:spPr>
        <a:xfrm>
          <a:off x="352" y="1559945"/>
          <a:ext cx="1202735" cy="7817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02</a:t>
          </a:r>
          <a:endParaRPr lang="ru-RU" sz="3200" kern="1200" dirty="0"/>
        </a:p>
      </dsp:txBody>
      <dsp:txXfrm>
        <a:off x="352" y="1559945"/>
        <a:ext cx="1202735" cy="781778"/>
      </dsp:txXfrm>
    </dsp:sp>
    <dsp:sp modelId="{71D44228-4042-463C-ADA5-0D470F2125DD}">
      <dsp:nvSpPr>
        <dsp:cNvPr id="0" name=""/>
        <dsp:cNvSpPr/>
      </dsp:nvSpPr>
      <dsp:spPr>
        <a:xfrm>
          <a:off x="525260" y="871380"/>
          <a:ext cx="3124398" cy="3124398"/>
        </a:xfrm>
        <a:custGeom>
          <a:avLst/>
          <a:gdLst/>
          <a:ahLst/>
          <a:cxnLst/>
          <a:rect l="0" t="0" r="0" b="0"/>
          <a:pathLst>
            <a:path>
              <a:moveTo>
                <a:pt x="272156" y="681144"/>
              </a:moveTo>
              <a:arcTo wR="1562199" hR="1562199" stAng="12859904" swAng="1961928"/>
            </a:path>
          </a:pathLst>
        </a:custGeom>
        <a:noFill/>
        <a:ln w="9525" cap="flat" cmpd="sng" algn="ctr"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dr="http://schemas.openxmlformats.org/drawingml/2006/chartDrawing" xmlns:a="http://schemas.openxmlformats.org/drawingml/2006/main" xmlns:c="http://schemas.openxmlformats.org/drawingml/2006/chart" xmlns:r="http://schemas.openxmlformats.org/officeDocument/2006/relationships">
  <cdr:relSizeAnchor>
    <cdr:from>
      <cdr:x>0.131336821215948</cdr:x>
      <cdr:y>0.0559090909090909</cdr:y>
    </cdr:from>
    <cdr:to>
      <cdr:x>0.953725419447952</cdr:x>
      <cdr:y>0.209545454545455</cdr:y>
    </cdr:to>
    <cdr:sp>
      <cdr:nvSpPr>
        <cdr:cNvPr id="181" name="TextBox 1"/>
        <cdr:cNvSpPr/>
      </cdr:nvSpPr>
      <cdr:spPr>
        <a:xfrm>
          <a:off x="524160" y="88560"/>
          <a:ext cx="3282120" cy="24336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endParaRPr b="0" lang="ru-RU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0.0622406639004149</cdr:x>
      <cdr:y>0</cdr:y>
    </cdr:from>
    <cdr:to>
      <cdr:x>0.97916290817247</cdr:x>
      <cdr:y>0.000227272727272727</cdr:y>
    </cdr:to>
    <cdr:sp>
      <cdr:nvSpPr>
        <cdr:cNvPr id="182" name="TextBox 2"/>
        <cdr:cNvSpPr/>
      </cdr:nvSpPr>
      <cdr:spPr>
        <a:xfrm flipV="1">
          <a:off x="248400" y="-720"/>
          <a:ext cx="3659400" cy="36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-44280" bIns="-44280" anchor="t">
          <a:noAutofit/>
        </a:bodyPr>
        <a:p>
          <a:pPr>
            <a:lnSpc>
              <a:spcPct val="100000"/>
            </a:lnSpc>
          </a:pPr>
          <a:endParaRPr b="0" lang="ru-RU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0.0412231643514342</cdr:x>
      <cdr:y>0.844772727272727</cdr:y>
    </cdr:from>
    <cdr:to>
      <cdr:x>0.989536352155872</cdr:x>
      <cdr:y>0.972954545454545</cdr:y>
    </cdr:to>
    <cdr:sp>
      <cdr:nvSpPr>
        <cdr:cNvPr id="183" name="TextBox 3"/>
        <cdr:cNvSpPr/>
      </cdr:nvSpPr>
      <cdr:spPr>
        <a:xfrm>
          <a:off x="164520" y="1338120"/>
          <a:ext cx="3784680" cy="20304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r>
            <a:rPr b="0" lang="ru-RU" sz="1100" strike="noStrike" u="none">
              <a:solidFill>
                <a:srgbClr val="000000"/>
              </a:solidFill>
              <a:effectLst/>
              <a:uFillTx/>
              <a:latin typeface="Times New Roman"/>
            </a:rPr>
            <a:t>ГОД           2021         2022        2023        2024        2025</a:t>
          </a:r>
          <a:endParaRPr b="0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0.00956160923687534</cdr:x>
      <cdr:y>0.03</cdr:y>
    </cdr:from>
    <cdr:to>
      <cdr:x>0.990257983041674</cdr:x>
      <cdr:y>0.342954545454545</cdr:y>
    </cdr:to>
    <cdr:sp>
      <cdr:nvSpPr>
        <cdr:cNvPr id="184" name="TextBox 4"/>
        <cdr:cNvSpPr/>
      </cdr:nvSpPr>
      <cdr:spPr>
        <a:xfrm>
          <a:off x="38160" y="47520"/>
          <a:ext cx="3913920" cy="49572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r>
            <a:rPr b="1" lang="ru-RU" sz="1200" strike="noStrike" u="none">
              <a:solidFill>
                <a:srgbClr val="000000"/>
              </a:solidFill>
              <a:effectLst/>
              <a:uFillTx/>
              <a:latin typeface="Times New Roman"/>
            </a:rPr>
            <a:t>Количество индивидуальных предпринимателей, человек</a:t>
          </a:r>
          <a:endParaRPr b="0" sz="12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</c:userShapes>
</file>

<file path=ppt/drawings/drawing2.xml><?xml version="1.0" encoding="utf-8"?>
<c:userShapes xmlns:cdr="http://schemas.openxmlformats.org/drawingml/2006/chartDrawing" xmlns:a="http://schemas.openxmlformats.org/drawingml/2006/main" xmlns:c="http://schemas.openxmlformats.org/drawingml/2006/chart" xmlns:r="http://schemas.openxmlformats.org/officeDocument/2006/relationships">
  <cdr:relSizeAnchor>
    <cdr:from>
      <cdr:x>0.131367536972795</cdr:x>
      <cdr:y>0.0560109289617486</cdr:y>
    </cdr:from>
    <cdr:to>
      <cdr:x>0.953806828555779</cdr:x>
      <cdr:y>0.209699453551913</cdr:y>
    </cdr:to>
    <cdr:sp>
      <cdr:nvSpPr>
        <cdr:cNvPr id="186" name="TextBox 1"/>
        <cdr:cNvSpPr/>
      </cdr:nvSpPr>
      <cdr:spPr>
        <a:xfrm>
          <a:off x="518040" y="88560"/>
          <a:ext cx="3243240" cy="24300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endParaRPr b="0" lang="ru-RU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0.06216907065912</cdr:x>
      <cdr:y>0</cdr:y>
    </cdr:from>
    <cdr:to>
      <cdr:x>0.97900310388899</cdr:x>
      <cdr:y>0.000227686703096539</cdr:y>
    </cdr:to>
    <cdr:sp>
      <cdr:nvSpPr>
        <cdr:cNvPr id="187" name="TextBox 2"/>
        <cdr:cNvSpPr/>
      </cdr:nvSpPr>
      <cdr:spPr>
        <a:xfrm flipV="1">
          <a:off x="245160" y="-720"/>
          <a:ext cx="3615480" cy="36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-44280" bIns="-44280" anchor="t">
          <a:noAutofit/>
        </a:bodyPr>
        <a:p>
          <a:pPr>
            <a:lnSpc>
              <a:spcPct val="100000"/>
            </a:lnSpc>
          </a:pPr>
          <a:endParaRPr b="0" lang="ru-RU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0.0412634654007668</cdr:x>
      <cdr:y>0.84471766848816</cdr:y>
    </cdr:from>
    <cdr:to>
      <cdr:x>0.989501551944495</cdr:x>
      <cdr:y>0.972905282331512</cdr:y>
    </cdr:to>
    <cdr:sp>
      <cdr:nvSpPr>
        <cdr:cNvPr id="188" name="TextBox 3"/>
        <cdr:cNvSpPr/>
      </cdr:nvSpPr>
      <cdr:spPr>
        <a:xfrm>
          <a:off x="162720" y="1335600"/>
          <a:ext cx="3739320" cy="20268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r>
            <a:rPr b="0" lang="ru-RU" sz="1100" strike="noStrike" u="none">
              <a:solidFill>
                <a:srgbClr val="000000"/>
              </a:solidFill>
              <a:effectLst/>
              <a:uFillTx/>
              <a:latin typeface="Times New Roman"/>
            </a:rPr>
            <a:t>ГОД       2021      2022      2023     2024     2025</a:t>
          </a:r>
          <a:endParaRPr b="0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0.0095855395289392</cdr:x>
      <cdr:y>0.0300546448087432</cdr:y>
    </cdr:from>
    <cdr:to>
      <cdr:x>0.990323169618404</cdr:x>
      <cdr:y>0.312841530054645</cdr:y>
    </cdr:to>
    <cdr:sp>
      <cdr:nvSpPr>
        <cdr:cNvPr id="189" name="TextBox 4"/>
        <cdr:cNvSpPr/>
      </cdr:nvSpPr>
      <cdr:spPr>
        <a:xfrm>
          <a:off x="37800" y="47520"/>
          <a:ext cx="3867480" cy="44712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r>
            <a:rPr b="1" lang="ru-RU" sz="1200" strike="noStrike" u="none">
              <a:solidFill>
                <a:srgbClr val="000000"/>
              </a:solidFill>
              <a:effectLst/>
              <a:uFillTx/>
              <a:latin typeface="Times New Roman"/>
            </a:rPr>
            <a:t>Собственные доходы бюджета, млн.рублей</a:t>
          </a:r>
          <a:endParaRPr b="0" sz="12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</c:userShapes>
</file>

<file path=ppt/drawings/drawing3.xml><?xml version="1.0" encoding="utf-8"?>
<c:userShapes xmlns:cdr="http://schemas.openxmlformats.org/drawingml/2006/chartDrawing" xmlns:a="http://schemas.openxmlformats.org/drawingml/2006/main" xmlns:c="http://schemas.openxmlformats.org/drawingml/2006/chart" xmlns:r="http://schemas.openxmlformats.org/officeDocument/2006/relationships">
  <cdr:relSizeAnchor>
    <cdr:from>
      <cdr:x>0.131367536972795</cdr:x>
      <cdr:y>0.0560299937513018</cdr:y>
    </cdr:from>
    <cdr:to>
      <cdr:x>0.953806828555779</cdr:x>
      <cdr:y>0.209539679233493</cdr:y>
    </cdr:to>
    <cdr:sp>
      <cdr:nvSpPr>
        <cdr:cNvPr id="191" name="TextBox 1"/>
        <cdr:cNvSpPr/>
      </cdr:nvSpPr>
      <cdr:spPr>
        <a:xfrm>
          <a:off x="518040" y="96840"/>
          <a:ext cx="3243240" cy="26532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endParaRPr b="0" lang="ru-RU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0.06216907065912</cdr:x>
      <cdr:y>0</cdr:y>
    </cdr:from>
    <cdr:to>
      <cdr:x>0.97900310388899</cdr:x>
      <cdr:y>0.000208289939595918</cdr:y>
    </cdr:to>
    <cdr:sp>
      <cdr:nvSpPr>
        <cdr:cNvPr id="192" name="TextBox 2"/>
        <cdr:cNvSpPr/>
      </cdr:nvSpPr>
      <cdr:spPr>
        <a:xfrm flipV="1">
          <a:off x="245160" y="-720"/>
          <a:ext cx="3615480" cy="36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-44280" bIns="-44280" anchor="t">
          <a:noAutofit/>
        </a:bodyPr>
        <a:p>
          <a:pPr>
            <a:lnSpc>
              <a:spcPct val="100000"/>
            </a:lnSpc>
          </a:pPr>
          <a:endParaRPr b="0" lang="ru-RU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0.0365163410626255</cdr:x>
      <cdr:y>0.871485107269319</cdr:y>
    </cdr:from>
    <cdr:to>
      <cdr:x>0.984754427606354</cdr:x>
      <cdr:y>0.999583420120808</cdr:y>
    </cdr:to>
    <cdr:sp>
      <cdr:nvSpPr>
        <cdr:cNvPr id="193" name="TextBox 3"/>
        <cdr:cNvSpPr/>
      </cdr:nvSpPr>
      <cdr:spPr>
        <a:xfrm>
          <a:off x="144000" y="1506240"/>
          <a:ext cx="3739320" cy="22140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r>
            <a:rPr b="0" lang="ru-RU" sz="1100" strike="noStrike" u="none">
              <a:solidFill>
                <a:srgbClr val="000000"/>
              </a:solidFill>
              <a:effectLst/>
              <a:uFillTx/>
              <a:latin typeface="Times New Roman"/>
            </a:rPr>
            <a:t>ГОД       2021      2022      2023     2024     2025</a:t>
          </a:r>
          <a:endParaRPr b="0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0.0095855395289392</cdr:x>
      <cdr:y>0.030202041241408</cdr:y>
    </cdr:from>
    <cdr:to>
      <cdr:x>0.990323169618404</cdr:x>
      <cdr:y>0.313059779212664</cdr:y>
    </cdr:to>
    <cdr:sp>
      <cdr:nvSpPr>
        <cdr:cNvPr id="194" name="TextBox 4"/>
        <cdr:cNvSpPr/>
      </cdr:nvSpPr>
      <cdr:spPr>
        <a:xfrm>
          <a:off x="37800" y="52200"/>
          <a:ext cx="3867480" cy="48888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r>
            <a:rPr b="1" lang="ru-RU" sz="1200" strike="noStrike" u="none">
              <a:solidFill>
                <a:srgbClr val="000000"/>
              </a:solidFill>
              <a:effectLst/>
              <a:uFillTx/>
              <a:latin typeface="Times New Roman"/>
            </a:rPr>
            <a:t>Объем отгруженных товаров собственного производства, выполненных работ, услуг, млн.рублей</a:t>
          </a:r>
          <a:endParaRPr b="0" sz="12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</c:userShapes>
</file>

<file path=ppt/drawings/drawing4.xml><?xml version="1.0" encoding="utf-8"?>
<c:userShapes xmlns:cdr="http://schemas.openxmlformats.org/drawingml/2006/chartDrawing" xmlns:a="http://schemas.openxmlformats.org/drawingml/2006/main" xmlns:c="http://schemas.openxmlformats.org/drawingml/2006/chart" xmlns:r="http://schemas.openxmlformats.org/officeDocument/2006/relationships">
  <cdr:relSizeAnchor>
    <cdr:from>
      <cdr:x>0.131367536972795</cdr:x>
      <cdr:y>0.0560109289617486</cdr:y>
    </cdr:from>
    <cdr:to>
      <cdr:x>0.953806828555779</cdr:x>
      <cdr:y>0.209699453551913</cdr:y>
    </cdr:to>
    <cdr:sp>
      <cdr:nvSpPr>
        <cdr:cNvPr id="196" name="TextBox 1"/>
        <cdr:cNvSpPr/>
      </cdr:nvSpPr>
      <cdr:spPr>
        <a:xfrm>
          <a:off x="518040" y="88560"/>
          <a:ext cx="3243240" cy="24300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endParaRPr b="0" lang="ru-RU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0.06216907065912</cdr:x>
      <cdr:y>0</cdr:y>
    </cdr:from>
    <cdr:to>
      <cdr:x>0.97900310388899</cdr:x>
      <cdr:y>0.000227686703096539</cdr:y>
    </cdr:to>
    <cdr:sp>
      <cdr:nvSpPr>
        <cdr:cNvPr id="197" name="TextBox 2"/>
        <cdr:cNvSpPr/>
      </cdr:nvSpPr>
      <cdr:spPr>
        <a:xfrm flipV="1">
          <a:off x="245160" y="-720"/>
          <a:ext cx="3615480" cy="36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-44280" bIns="-44280" anchor="t">
          <a:noAutofit/>
        </a:bodyPr>
        <a:p>
          <a:pPr>
            <a:lnSpc>
              <a:spcPct val="100000"/>
            </a:lnSpc>
          </a:pPr>
          <a:endParaRPr b="0" lang="ru-RU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0.0412634654007668</cdr:x>
      <cdr:y>0.84471766848816</cdr:y>
    </cdr:from>
    <cdr:to>
      <cdr:x>0.989501551944495</cdr:x>
      <cdr:y>0.972905282331512</cdr:y>
    </cdr:to>
    <cdr:sp>
      <cdr:nvSpPr>
        <cdr:cNvPr id="198" name="TextBox 3"/>
        <cdr:cNvSpPr/>
      </cdr:nvSpPr>
      <cdr:spPr>
        <a:xfrm>
          <a:off x="162720" y="1335600"/>
          <a:ext cx="3739320" cy="20268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r>
            <a:rPr b="0" lang="ru-RU" sz="1100" strike="noStrike" u="none">
              <a:solidFill>
                <a:srgbClr val="000000"/>
              </a:solidFill>
              <a:effectLst/>
              <a:uFillTx/>
              <a:latin typeface="Times New Roman"/>
            </a:rPr>
            <a:t>ГОД       2021      2022      2023     2024     2025</a:t>
          </a:r>
          <a:endParaRPr b="0" sz="11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  <cdr:relSizeAnchor>
    <cdr:from>
      <cdr:x>0.0095855395289392</cdr:x>
      <cdr:y>0.0300546448087432</cdr:y>
    </cdr:from>
    <cdr:to>
      <cdr:x>0.990323169618404</cdr:x>
      <cdr:y>0.312841530054645</cdr:y>
    </cdr:to>
    <cdr:sp>
      <cdr:nvSpPr>
        <cdr:cNvPr id="199" name="TextBox 4"/>
        <cdr:cNvSpPr/>
      </cdr:nvSpPr>
      <cdr:spPr>
        <a:xfrm>
          <a:off x="37800" y="47520"/>
          <a:ext cx="3867480" cy="447120"/>
        </a:xfrm>
        <a:prstGeom prst="rect">
          <a:avLst/>
        </a:prstGeom>
        <a:noFill/>
        <a:ln w="0">
          <a:noFill/>
        </a:ln>
      </cdr:spPr>
      <cdr:style>
        <a:lnRef idx="0"/>
        <a:fillRef idx="0"/>
        <a:effectRef idx="0"/>
        <a:fontRef idx="minor"/>
      </cdr:style>
      <cdr:txBody>
        <a:bodyPr vertOverflow="clip" lIns="90000" rIns="90000" tIns="45000" bIns="45000" anchor="t">
          <a:noAutofit/>
        </a:bodyPr>
        <a:p>
          <a:pPr>
            <a:lnSpc>
              <a:spcPct val="100000"/>
            </a:lnSpc>
          </a:pPr>
          <a:r>
            <a:rPr b="1" lang="ru-RU" sz="1200" strike="noStrike" u="none">
              <a:solidFill>
                <a:srgbClr val="000000"/>
              </a:solidFill>
              <a:effectLst/>
              <a:uFillTx/>
              <a:latin typeface="Times New Roman"/>
            </a:rPr>
            <a:t>Динамика численности населения, человек</a:t>
          </a:r>
          <a:endParaRPr b="0" sz="1200" strike="noStrike" u="none">
            <a:solidFill>
              <a:srgbClr val="000000"/>
            </a:solidFill>
            <a:effectLst/>
            <a:uFillTx/>
            <a:latin typeface="Times New Roman"/>
          </a:endParaRPr>
        </a:p>
      </cdr:txBody>
    </cdr:sp>
  </cdr:relSizeAnchor>
</c:userShape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перемещения страницы щёлкните мышью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20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Для правки формата примечаний щёлкните мышью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&lt;верхний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dt" idx="5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 type="ftr" idx="5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4" name="PlaceHolder 6"/>
          <p:cNvSpPr>
            <a:spLocks noGrp="1"/>
          </p:cNvSpPr>
          <p:nvPr>
            <p:ph type="sldNum" idx="5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B709791C-3825-4BAC-9DBC-A6B781B3235D}" type="slidenum">
              <a:rPr b="0" lang="ru-RU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sldImg"/>
          </p:nvPr>
        </p:nvSpPr>
        <p:spPr>
          <a:xfrm>
            <a:off x="-228600" y="1523880"/>
            <a:ext cx="7313400" cy="4113000"/>
          </a:xfrm>
          <a:prstGeom prst="rect">
            <a:avLst/>
          </a:prstGeom>
          <a:ln w="0">
            <a:noFill/>
          </a:ln>
        </p:spPr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685800" y="5867280"/>
            <a:ext cx="5484600" cy="4798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sldNum" idx="79"/>
          </p:nvPr>
        </p:nvSpPr>
        <p:spPr>
          <a:xfrm>
            <a:off x="3884760" y="11580840"/>
            <a:ext cx="2970000" cy="609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D12C4DA-F71D-4D12-ACA7-281F33DF2A61}" type="slidenum">
              <a:rPr b="0" lang="ru-RU" sz="12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sldImg"/>
          </p:nvPr>
        </p:nvSpPr>
        <p:spPr>
          <a:xfrm>
            <a:off x="-228600" y="1523880"/>
            <a:ext cx="7313400" cy="4113000"/>
          </a:xfrm>
          <a:prstGeom prst="rect">
            <a:avLst/>
          </a:prstGeom>
          <a:ln w="0">
            <a:noFill/>
          </a:ln>
        </p:spPr>
      </p:sp>
      <p:sp>
        <p:nvSpPr>
          <p:cNvPr id="331" name="PlaceHolder 2"/>
          <p:cNvSpPr>
            <a:spLocks noGrp="1"/>
          </p:cNvSpPr>
          <p:nvPr>
            <p:ph type="body"/>
          </p:nvPr>
        </p:nvSpPr>
        <p:spPr>
          <a:xfrm>
            <a:off x="685800" y="5867280"/>
            <a:ext cx="5484600" cy="4798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buNone/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 type="sldNum" idx="80"/>
          </p:nvPr>
        </p:nvSpPr>
        <p:spPr>
          <a:xfrm>
            <a:off x="3884760" y="11580840"/>
            <a:ext cx="2970000" cy="609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124F728-6B91-4FA4-B629-A205DB8FCB8F}" type="slidenum">
              <a:rPr b="0" lang="ru-RU" sz="12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+mn-ea"/>
              </a:rPr>
              <a:t>&lt;номер&gt;</a:t>
            </a:fld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Квадрант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3800" cy="13237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800" spc="15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ОБРАЗЕЦ ЗАГОЛОВКА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242680" y="1599840"/>
            <a:ext cx="1705320" cy="490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rmAutofit fontScale="85000" lnSpcReduction="9999"/>
          </a:bodyPr>
          <a:p>
            <a:pPr indent="0" algn="ctr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имя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3738600" y="2378520"/>
            <a:ext cx="1181520" cy="490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ru-RU" sz="10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имя</a:t>
            </a:r>
            <a:endParaRPr b="0" lang="ru-RU" sz="10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7522200" y="2169360"/>
            <a:ext cx="1705320" cy="10468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1" lang="ru-RU" sz="140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имя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921960" y="3528720"/>
            <a:ext cx="1392120" cy="490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имя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9940320" y="3528720"/>
            <a:ext cx="1378800" cy="490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имя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2637720" y="4634280"/>
            <a:ext cx="1181520" cy="490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ru-RU" sz="10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имя</a:t>
            </a:r>
            <a:endParaRPr b="0" lang="ru-RU" sz="10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" name="PlaceHolder 8"/>
          <p:cNvSpPr>
            <a:spLocks noGrp="1"/>
          </p:cNvSpPr>
          <p:nvPr>
            <p:ph type="body"/>
          </p:nvPr>
        </p:nvSpPr>
        <p:spPr>
          <a:xfrm>
            <a:off x="4175280" y="4460040"/>
            <a:ext cx="1181520" cy="490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ru-RU" sz="10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имя</a:t>
            </a:r>
            <a:endParaRPr b="0" lang="ru-RU" sz="10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" name="PlaceHolder 9"/>
          <p:cNvSpPr>
            <a:spLocks noGrp="1"/>
          </p:cNvSpPr>
          <p:nvPr>
            <p:ph type="body"/>
          </p:nvPr>
        </p:nvSpPr>
        <p:spPr>
          <a:xfrm>
            <a:off x="6552720" y="4321800"/>
            <a:ext cx="1181520" cy="490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ru-RU" sz="10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имя</a:t>
            </a:r>
            <a:endParaRPr b="0" lang="ru-RU" sz="10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" name="PlaceHolder 10"/>
          <p:cNvSpPr>
            <a:spLocks noGrp="1"/>
          </p:cNvSpPr>
          <p:nvPr>
            <p:ph type="body"/>
          </p:nvPr>
        </p:nvSpPr>
        <p:spPr>
          <a:xfrm>
            <a:off x="5242680" y="5468760"/>
            <a:ext cx="1705320" cy="490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rmAutofit fontScale="85000" lnSpcReduction="9999"/>
          </a:bodyPr>
          <a:p>
            <a:pPr indent="0" algn="ctr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имя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11"/>
          <p:cNvSpPr>
            <a:spLocks noGrp="1"/>
          </p:cNvSpPr>
          <p:nvPr>
            <p:ph type="body"/>
          </p:nvPr>
        </p:nvSpPr>
        <p:spPr>
          <a:xfrm>
            <a:off x="7801920" y="5195520"/>
            <a:ext cx="1181520" cy="490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10"/>
              </a:spcBef>
              <a:buNone/>
              <a:tabLst>
                <a:tab algn="l" pos="0"/>
              </a:tabLst>
            </a:pPr>
            <a:r>
              <a:rPr b="0" lang="ru-RU" sz="10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имя</a:t>
            </a:r>
            <a:endParaRPr b="0" lang="ru-RU" sz="105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1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1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1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одержимое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920200" y="1152720"/>
            <a:ext cx="5430240" cy="844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 fontScale="85000" lnSpcReduction="9999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800" spc="15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 СТИЛЬ ОБРАЗЦА ЗАГОЛОВКА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922360" y="2469600"/>
            <a:ext cx="5431320" cy="363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 fontScale="70000" lnSpcReduction="19999"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15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ПОДЗАГОЛОВОК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922000" y="2799000"/>
            <a:ext cx="5430240" cy="556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Текст слайда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922360" y="3569400"/>
            <a:ext cx="5431320" cy="363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 fontScale="70000" lnSpcReduction="19999"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15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ПОДЗАГОЛОВОК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5922000" y="3898800"/>
            <a:ext cx="5430240" cy="556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Текст слайда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6"/>
          <p:cNvSpPr>
            <a:spLocks noGrp="1"/>
          </p:cNvSpPr>
          <p:nvPr>
            <p:ph type="body"/>
          </p:nvPr>
        </p:nvSpPr>
        <p:spPr>
          <a:xfrm>
            <a:off x="5922360" y="4669200"/>
            <a:ext cx="5431320" cy="363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 fontScale="70000" lnSpcReduction="19999"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15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ДОБАВИТЬ ПОДЗАГОЛОВОК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" name="PlaceHolder 7"/>
          <p:cNvSpPr>
            <a:spLocks noGrp="1"/>
          </p:cNvSpPr>
          <p:nvPr>
            <p:ph type="body"/>
          </p:nvPr>
        </p:nvSpPr>
        <p:spPr>
          <a:xfrm>
            <a:off x="5922000" y="4998600"/>
            <a:ext cx="5430240" cy="556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Текст слайда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7" name="PlaceHolder 8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9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30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10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лайд команды: 4 человека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885320" y="892080"/>
            <a:ext cx="8420040" cy="13237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800" spc="1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 СТИЛЬ ОБРАЗЦА ЗАГОЛОВКА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1487160" y="2886120"/>
            <a:ext cx="1843560" cy="1843560"/>
          </a:xfrm>
          <a:prstGeom prst="rect">
            <a:avLst/>
          </a:prstGeom>
          <a:solidFill>
            <a:schemeClr val="lt1">
              <a:lumMod val="95000"/>
            </a:schemeClr>
          </a:solidFill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Щелкните значок, чтобы добавить фото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1311480" y="5084640"/>
            <a:ext cx="2194920" cy="341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1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1487160" y="5464080"/>
            <a:ext cx="1843560" cy="341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ctr">
              <a:lnSpc>
                <a:spcPct val="100000"/>
              </a:lnSpc>
              <a:spcBef>
                <a:spcPts val="201"/>
              </a:spcBef>
              <a:buNone/>
              <a:tabLst>
                <a:tab algn="l" pos="0"/>
              </a:tabLst>
            </a:pPr>
            <a:r>
              <a:rPr b="0" lang="ru-RU" sz="1000" spc="1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</a:t>
            </a:r>
            <a:endParaRPr b="0" lang="ru-RU" sz="1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3836880" y="2886120"/>
            <a:ext cx="1843560" cy="1843560"/>
          </a:xfrm>
          <a:prstGeom prst="rect">
            <a:avLst/>
          </a:prstGeom>
          <a:solidFill>
            <a:schemeClr val="lt1">
              <a:lumMod val="95000"/>
            </a:schemeClr>
          </a:solidFill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Щелкните значок, чтобы добавить фото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6"/>
          <p:cNvSpPr>
            <a:spLocks noGrp="1"/>
          </p:cNvSpPr>
          <p:nvPr>
            <p:ph type="body"/>
          </p:nvPr>
        </p:nvSpPr>
        <p:spPr>
          <a:xfrm>
            <a:off x="3707640" y="5099040"/>
            <a:ext cx="2143080" cy="341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1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7"/>
          <p:cNvSpPr>
            <a:spLocks noGrp="1"/>
          </p:cNvSpPr>
          <p:nvPr>
            <p:ph type="body"/>
          </p:nvPr>
        </p:nvSpPr>
        <p:spPr>
          <a:xfrm>
            <a:off x="3836880" y="5478840"/>
            <a:ext cx="1854000" cy="341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ctr">
              <a:lnSpc>
                <a:spcPct val="100000"/>
              </a:lnSpc>
              <a:spcBef>
                <a:spcPts val="201"/>
              </a:spcBef>
              <a:buNone/>
              <a:tabLst>
                <a:tab algn="l" pos="0"/>
              </a:tabLst>
            </a:pPr>
            <a:r>
              <a:rPr b="0" lang="ru-RU" sz="1000" spc="1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</a:t>
            </a:r>
            <a:endParaRPr b="0" lang="ru-RU" sz="1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8"/>
          <p:cNvSpPr>
            <a:spLocks noGrp="1"/>
          </p:cNvSpPr>
          <p:nvPr>
            <p:ph type="body"/>
          </p:nvPr>
        </p:nvSpPr>
        <p:spPr>
          <a:xfrm>
            <a:off x="6327720" y="2886120"/>
            <a:ext cx="1843560" cy="1843560"/>
          </a:xfrm>
          <a:prstGeom prst="rect">
            <a:avLst/>
          </a:prstGeom>
          <a:solidFill>
            <a:schemeClr val="lt1">
              <a:lumMod val="95000"/>
            </a:schemeClr>
          </a:solidFill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Щелкните значок, чтобы добавить фото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9"/>
          <p:cNvSpPr>
            <a:spLocks noGrp="1"/>
          </p:cNvSpPr>
          <p:nvPr>
            <p:ph type="body"/>
          </p:nvPr>
        </p:nvSpPr>
        <p:spPr>
          <a:xfrm>
            <a:off x="6198120" y="5099040"/>
            <a:ext cx="2131200" cy="341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1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9" name="PlaceHolder 10"/>
          <p:cNvSpPr>
            <a:spLocks noGrp="1"/>
          </p:cNvSpPr>
          <p:nvPr>
            <p:ph type="body"/>
          </p:nvPr>
        </p:nvSpPr>
        <p:spPr>
          <a:xfrm>
            <a:off x="6327720" y="5478840"/>
            <a:ext cx="1843560" cy="341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ctr">
              <a:lnSpc>
                <a:spcPct val="100000"/>
              </a:lnSpc>
              <a:spcBef>
                <a:spcPts val="201"/>
              </a:spcBef>
              <a:buNone/>
              <a:tabLst>
                <a:tab algn="l" pos="0"/>
              </a:tabLst>
            </a:pPr>
            <a:r>
              <a:rPr b="0" lang="ru-RU" sz="1000" spc="1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</a:t>
            </a:r>
            <a:endParaRPr b="0" lang="ru-RU" sz="1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11"/>
          <p:cNvSpPr>
            <a:spLocks noGrp="1"/>
          </p:cNvSpPr>
          <p:nvPr>
            <p:ph type="body"/>
          </p:nvPr>
        </p:nvSpPr>
        <p:spPr>
          <a:xfrm>
            <a:off x="8747640" y="2886120"/>
            <a:ext cx="1843560" cy="1843560"/>
          </a:xfrm>
          <a:prstGeom prst="rect">
            <a:avLst/>
          </a:prstGeom>
          <a:solidFill>
            <a:schemeClr val="lt1">
              <a:lumMod val="95000"/>
            </a:schemeClr>
          </a:solidFill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Щелкните значок, чтобы добавить фото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1" name="PlaceHolder 12"/>
          <p:cNvSpPr>
            <a:spLocks noGrp="1"/>
          </p:cNvSpPr>
          <p:nvPr>
            <p:ph type="body"/>
          </p:nvPr>
        </p:nvSpPr>
        <p:spPr>
          <a:xfrm>
            <a:off x="8618040" y="5084640"/>
            <a:ext cx="2131200" cy="341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1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13"/>
          <p:cNvSpPr>
            <a:spLocks noGrp="1"/>
          </p:cNvSpPr>
          <p:nvPr>
            <p:ph type="body"/>
          </p:nvPr>
        </p:nvSpPr>
        <p:spPr>
          <a:xfrm>
            <a:off x="8747640" y="5464080"/>
            <a:ext cx="1843560" cy="341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ctr">
              <a:lnSpc>
                <a:spcPct val="100000"/>
              </a:lnSpc>
              <a:spcBef>
                <a:spcPts val="201"/>
              </a:spcBef>
              <a:buNone/>
              <a:tabLst>
                <a:tab algn="l" pos="0"/>
              </a:tabLst>
            </a:pPr>
            <a:r>
              <a:rPr b="0" lang="ru-RU" sz="1000" spc="1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</a:t>
            </a:r>
            <a:endParaRPr b="0" lang="ru-RU" sz="1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14"/>
          <p:cNvSpPr>
            <a:spLocks noGrp="1"/>
          </p:cNvSpPr>
          <p:nvPr>
            <p:ph type="dt" idx="31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4" name="PlaceHolder 15"/>
          <p:cNvSpPr>
            <a:spLocks noGrp="1"/>
          </p:cNvSpPr>
          <p:nvPr>
            <p:ph type="ftr" idx="32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5" name="PlaceHolder 16"/>
          <p:cNvSpPr>
            <a:spLocks noGrp="1"/>
          </p:cNvSpPr>
          <p:nvPr>
            <p:ph type="sldNum" idx="33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Smart Ar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Прямая соединительная линия 3"/>
          <p:cNvCxnSpPr/>
          <p:nvPr/>
        </p:nvCxnSpPr>
        <p:spPr>
          <a:xfrm flipV="1">
            <a:off x="0" y="0"/>
            <a:ext cx="2592360" cy="763560"/>
          </a:xfrm>
          <a:prstGeom prst="straightConnector1">
            <a:avLst/>
          </a:prstGeom>
          <a:ln w="0">
            <a:solidFill>
              <a:srgbClr val="000000"/>
            </a:solidFill>
          </a:ln>
        </p:spPr>
      </p:cxnSp>
      <p:cxnSp>
        <p:nvCxnSpPr>
          <p:cNvPr id="87" name="Прямая соединительная линия 4"/>
          <p:cNvCxnSpPr/>
          <p:nvPr/>
        </p:nvCxnSpPr>
        <p:spPr>
          <a:xfrm flipH="1">
            <a:off x="0" y="0"/>
            <a:ext cx="706320" cy="1028880"/>
          </a:xfrm>
          <a:prstGeom prst="straightConnector1">
            <a:avLst/>
          </a:prstGeom>
          <a:ln w="0">
            <a:solidFill>
              <a:srgbClr val="000000"/>
            </a:solidFill>
          </a:ln>
        </p:spPr>
      </p:cxnSp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1000" cy="1141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800" spc="15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838080" y="2139120"/>
            <a:ext cx="10513800" cy="369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Вставка рисунка SmartArt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dt" idx="34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ftr" idx="35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sldNum" idx="36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4AA5E6AB-4BEC-43E6-B485-8B31FA137A15}" type="slidenum">
              <a:rPr b="0" lang="ru-RU" sz="9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Smart Ar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Прямая соединительная линия 3"/>
          <p:cNvCxnSpPr/>
          <p:nvPr/>
        </p:nvCxnSpPr>
        <p:spPr>
          <a:xfrm flipV="1">
            <a:off x="0" y="0"/>
            <a:ext cx="2592360" cy="763560"/>
          </a:xfrm>
          <a:prstGeom prst="straightConnector1">
            <a:avLst/>
          </a:prstGeom>
          <a:ln w="0">
            <a:solidFill>
              <a:srgbClr val="000000"/>
            </a:solidFill>
          </a:ln>
        </p:spPr>
      </p:cxnSp>
      <p:cxnSp>
        <p:nvCxnSpPr>
          <p:cNvPr id="94" name="Прямая соединительная линия 4"/>
          <p:cNvCxnSpPr/>
          <p:nvPr/>
        </p:nvCxnSpPr>
        <p:spPr>
          <a:xfrm flipH="1">
            <a:off x="0" y="0"/>
            <a:ext cx="706320" cy="1028880"/>
          </a:xfrm>
          <a:prstGeom prst="straightConnector1">
            <a:avLst/>
          </a:prstGeom>
          <a:ln w="0">
            <a:solidFill>
              <a:srgbClr val="000000"/>
            </a:solidFill>
          </a:ln>
        </p:spPr>
      </p:cxnSp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1000" cy="1141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800" spc="15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Образец заголовка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838080" y="2139120"/>
            <a:ext cx="10513800" cy="369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Вставка рисунка SmartArt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dt" idx="37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ftr" idx="38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 type="sldNum" idx="39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20DC271-C9AC-4ADC-9BFB-EB2E9962D876}" type="slidenum">
              <a:rPr b="0" lang="ru-RU" sz="9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&lt;номер&gt;</a:t>
            </a:fld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1000" cy="1141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1000" cy="45241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dt" idx="40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ftr" idx="41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" name="PlaceHolder 5"/>
          <p:cNvSpPr>
            <a:spLocks noGrp="1"/>
          </p:cNvSpPr>
          <p:nvPr>
            <p:ph type="sldNum" idx="42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963000" y="4406760"/>
            <a:ext cx="10361520" cy="1360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963000" y="2906640"/>
            <a:ext cx="10361520" cy="1498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dt" idx="43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ftr" idx="44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 type="sldNum" idx="45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1000" cy="1141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83080" cy="45241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6197760" y="1600200"/>
            <a:ext cx="5383080" cy="45241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dt" idx="46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ftr" idx="47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 type="sldNum" idx="48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1000" cy="1141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09480" y="1535040"/>
            <a:ext cx="5385240" cy="637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609480" y="2174760"/>
            <a:ext cx="5385240" cy="3949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193440" y="1535040"/>
            <a:ext cx="5387400" cy="637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6193440" y="2174760"/>
            <a:ext cx="5387400" cy="3949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dt" idx="49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ftr" idx="50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3" name="PlaceHolder 8"/>
          <p:cNvSpPr>
            <a:spLocks noGrp="1"/>
          </p:cNvSpPr>
          <p:nvPr>
            <p:ph type="sldNum" idx="51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1000" cy="1141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dt" idx="52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ftr" idx="53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sldNum" idx="54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0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dt" idx="4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ftr" idx="5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sldNum" idx="6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000" cy="1143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000" cy="3975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2880"/>
            <a:ext cx="4009320" cy="1160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766760" y="272880"/>
            <a:ext cx="6813720" cy="5851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09480" y="1434960"/>
            <a:ext cx="4009320" cy="46893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dt" idx="7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ftr" idx="8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6"/>
          <p:cNvSpPr>
            <a:spLocks noGrp="1"/>
          </p:cNvSpPr>
          <p:nvPr>
            <p:ph type="sldNum" idx="9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2389680" y="4800600"/>
            <a:ext cx="7313400" cy="564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2389680" y="612720"/>
            <a:ext cx="7313400" cy="4113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2500" lnSpcReduction="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2389680" y="5367240"/>
            <a:ext cx="7313400" cy="8031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dt" idx="10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5"/>
          <p:cNvSpPr>
            <a:spLocks noGrp="1"/>
          </p:cNvSpPr>
          <p:nvPr>
            <p:ph type="ftr" idx="11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0" name="PlaceHolder 6"/>
          <p:cNvSpPr>
            <a:spLocks noGrp="1"/>
          </p:cNvSpPr>
          <p:nvPr>
            <p:ph type="sldNum" idx="12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914400" y="2130480"/>
            <a:ext cx="10361520" cy="14680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dt" idx="13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ftr" idx="14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sldNum" idx="15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1000" cy="1141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1000" cy="45241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dt" idx="16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ftr" idx="17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sldNum" idx="18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8839080" y="274680"/>
            <a:ext cx="2741400" cy="58496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 vert="eaVer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заголовка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274680"/>
            <a:ext cx="8024760" cy="58496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Образец текста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19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ftr" idx="20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sldNum" idx="21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mart Art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1000" cy="1141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800" spc="1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 СТИЛЬ ОБРАЗЦА ЗАГОЛОВКА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838080" y="2139120"/>
            <a:ext cx="10513800" cy="36936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Щелкните значок, чтобы добавить графический элемент SmartArt</a:t>
            </a: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 idx="22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ftr" idx="23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sldNum" idx="24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Три объекта"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885320" y="892080"/>
            <a:ext cx="8420040" cy="13237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800" spc="15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ОБРАЗЕЦ ЗАГОЛОВКА</a:t>
            </a:r>
            <a:endParaRPr b="0" lang="ru-RU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1243080" y="2777040"/>
            <a:ext cx="2880720" cy="822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15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 ОБРАЗЕЦ ТЕКСТА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1243080" y="3834720"/>
            <a:ext cx="2880720" cy="1996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Щелкните, чтобы изменить стили текста образца слайда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647600" y="2777040"/>
            <a:ext cx="2894760" cy="822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15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 ОБРАЗЕЦ ТЕКСТА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4647600" y="3834720"/>
            <a:ext cx="2894760" cy="1996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Щелкните, чтобы изменить стили текста образца слайда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6"/>
          <p:cNvSpPr>
            <a:spLocks noGrp="1"/>
          </p:cNvSpPr>
          <p:nvPr>
            <p:ph type="body"/>
          </p:nvPr>
        </p:nvSpPr>
        <p:spPr>
          <a:xfrm>
            <a:off x="8066520" y="2777040"/>
            <a:ext cx="2880720" cy="822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ru-RU" sz="2000" spc="150" strike="noStrike" u="none" cap="all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ЩЕЛКНИТЕ, ЧТОБЫ ИЗМЕНИТЬ ОБРАЗЕЦ ТЕКСТА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7"/>
          <p:cNvSpPr>
            <a:spLocks noGrp="1"/>
          </p:cNvSpPr>
          <p:nvPr>
            <p:ph type="body"/>
          </p:nvPr>
        </p:nvSpPr>
        <p:spPr>
          <a:xfrm>
            <a:off x="8066520" y="3834720"/>
            <a:ext cx="2880720" cy="1996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Щелкните, чтобы изменить стили текста образца слайда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4572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Второй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144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Третий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716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Четвертый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828800" indent="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Пятый уровень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7" name="PlaceHolder 8"/>
          <p:cNvSpPr>
            <a:spLocks noGrp="1"/>
          </p:cNvSpPr>
          <p:nvPr>
            <p:ph type="dt" idx="25"/>
          </p:nvPr>
        </p:nvSpPr>
        <p:spPr>
          <a:xfrm>
            <a:off x="60948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&lt;дата/время&gt;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9"/>
          <p:cNvSpPr>
            <a:spLocks noGrp="1"/>
          </p:cNvSpPr>
          <p:nvPr>
            <p:ph type="ftr" idx="26"/>
          </p:nvPr>
        </p:nvSpPr>
        <p:spPr>
          <a:xfrm>
            <a:off x="4165560" y="6356520"/>
            <a:ext cx="385884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&lt;нижний колонтитул&gt;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10"/>
          <p:cNvSpPr>
            <a:spLocks noGrp="1"/>
          </p:cNvSpPr>
          <p:nvPr>
            <p:ph type="sldNum" idx="27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9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4.xml"/><Relationship Id="rId5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19.jpe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slideLayout" Target="../slideLayouts/slideLayout18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2.png"/><Relationship Id="rId3" Type="http://schemas.openxmlformats.org/officeDocument/2006/relationships/image" Target="../media/image23.jpeg"/><Relationship Id="rId4" Type="http://schemas.openxmlformats.org/officeDocument/2006/relationships/slideLayout" Target="../slideLayouts/slideLayout8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slideLayout" Target="../slideLayouts/slideLayout8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27.jpeg"/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5" Type="http://schemas.openxmlformats.org/officeDocument/2006/relationships/slideLayout" Target="../slideLayouts/slideLayout8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8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30.jpeg"/><Relationship Id="rId3" Type="http://schemas.openxmlformats.org/officeDocument/2006/relationships/slideLayout" Target="../slideLayouts/slideLayout10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diagramData" Target="../diagrams/data1.xml"/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8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jpe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8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8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chart" Target="../charts/chart1.xml"/><Relationship Id="rId3" Type="http://schemas.openxmlformats.org/officeDocument/2006/relationships/chart" Target="../charts/chart2.xml"/><Relationship Id="rId4" Type="http://schemas.openxmlformats.org/officeDocument/2006/relationships/chart" Target="../charts/chart3.xml"/><Relationship Id="rId5" Type="http://schemas.openxmlformats.org/officeDocument/2006/relationships/chart" Target="../charts/chart4.xml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2" Type="http://schemas.openxmlformats.org/officeDocument/2006/relationships/image" Target="../media/image14.png"/><Relationship Id="rId13" Type="http://schemas.openxmlformats.org/officeDocument/2006/relationships/image" Target="../media/image15.png"/><Relationship Id="rId14" Type="http://schemas.openxmlformats.org/officeDocument/2006/relationships/slideLayout" Target="../slideLayouts/slideLayout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8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4.jpe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Рисунок 7" descr="Партизанск центр.png"/>
          <p:cNvPicPr/>
          <p:nvPr/>
        </p:nvPicPr>
        <p:blipFill>
          <a:blip r:embed="rId1"/>
          <a:stretch/>
        </p:blipFill>
        <p:spPr>
          <a:xfrm>
            <a:off x="0" y="0"/>
            <a:ext cx="12669480" cy="6856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6" name="Рисунок 4" descr="gerb"/>
          <p:cNvPicPr/>
          <p:nvPr/>
        </p:nvPicPr>
        <p:blipFill>
          <a:blip r:embed="rId2"/>
          <a:stretch/>
        </p:blipFill>
        <p:spPr>
          <a:xfrm>
            <a:off x="11209320" y="189000"/>
            <a:ext cx="750600" cy="952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7" name="Рисунок 6" descr=""/>
          <p:cNvPicPr/>
          <p:nvPr/>
        </p:nvPicPr>
        <p:blipFill>
          <a:blip r:embed="rId3">
            <a:alphaModFix amt="78000"/>
          </a:blip>
          <a:srcRect l="30053" t="12842" r="28806" b="14754"/>
          <a:stretch/>
        </p:blipFill>
        <p:spPr>
          <a:xfrm>
            <a:off x="9988560" y="189000"/>
            <a:ext cx="866520" cy="952200"/>
          </a:xfrm>
          <a:prstGeom prst="rect">
            <a:avLst/>
          </a:prstGeom>
          <a:solidFill>
            <a:schemeClr val="tx2">
              <a:lumMod val="20000"/>
              <a:lumOff val="80000"/>
              <a:alpha val="78000"/>
            </a:schemeClr>
          </a:solidFill>
          <a:ln w="0">
            <a:noFill/>
          </a:ln>
        </p:spPr>
      </p:pic>
      <p:sp>
        <p:nvSpPr>
          <p:cNvPr id="138" name="PlaceHolder 1"/>
          <p:cNvSpPr>
            <a:spLocks noGrp="1"/>
          </p:cNvSpPr>
          <p:nvPr>
            <p:ph type="sldNum" idx="58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‹#›</a:t>
            </a:r>
            <a:endParaRPr b="0" lang="ru-RU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9" name="Прямоугольник 2"/>
          <p:cNvSpPr/>
          <p:nvPr/>
        </p:nvSpPr>
        <p:spPr>
          <a:xfrm>
            <a:off x="0" y="1054080"/>
            <a:ext cx="12669480" cy="1726920"/>
          </a:xfrm>
          <a:prstGeom prst="rect">
            <a:avLst/>
          </a:prstGeom>
          <a:solidFill>
            <a:schemeClr val="accent1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title"/>
          </p:nvPr>
        </p:nvSpPr>
        <p:spPr>
          <a:xfrm>
            <a:off x="623880" y="1415880"/>
            <a:ext cx="11566440" cy="13651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br>
              <a:rPr sz="4400"/>
            </a:br>
            <a:r>
              <a:rPr b="0" lang="ru-RU" sz="44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ИНВЕСТИЦИОННЫЙ ПРОФИЛЬ</a:t>
            </a:r>
            <a:br>
              <a:rPr sz="4400"/>
            </a:br>
            <a:r>
              <a:rPr b="0" lang="ru-RU" sz="44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МУНИЦИПАЛЬНЫЙ ОКРУГ </a:t>
            </a:r>
            <a:br>
              <a:rPr sz="4400"/>
            </a:br>
            <a:r>
              <a:rPr b="0" lang="ru-RU" sz="44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ГОРОД ПАРТИЗАНСК</a:t>
            </a:r>
            <a:br>
              <a:rPr sz="4400"/>
            </a:br>
            <a:r>
              <a:rPr b="0" lang="ru-RU" sz="44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                                              </a:t>
            </a:r>
            <a:endParaRPr b="0" lang="ru-RU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41" name="Заголовок 1"/>
          <p:cNvSpPr/>
          <p:nvPr/>
        </p:nvSpPr>
        <p:spPr>
          <a:xfrm>
            <a:off x="6335640" y="4848120"/>
            <a:ext cx="6627600" cy="22032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br>
              <a:rPr sz="4400"/>
            </a:br>
            <a:r>
              <a:rPr b="0" lang="ru-RU" sz="44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                                              </a:t>
            </a:r>
            <a:r>
              <a:rPr b="0" lang="ru-RU" sz="28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на перспективу 2026-2031г.г.</a:t>
            </a:r>
            <a:endParaRPr b="0" lang="ru-RU" sz="2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</p:spTree>
  </p:cSld>
  <p:transition>
    <p:wipe dir="r"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Рисунок 2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221920" y="158760"/>
            <a:ext cx="718920" cy="79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212760" y="95400"/>
            <a:ext cx="7175160" cy="5601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Arial"/>
              </a:rPr>
              <a:t>КЛЮЧЕВЫЕ ПРЕДПРИЯТИЯ – КОМПЕТЕНЦИИ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0" name="Shape 440"/>
          <p:cNvSpPr/>
          <p:nvPr/>
        </p:nvSpPr>
        <p:spPr>
          <a:xfrm>
            <a:off x="6672240" y="907920"/>
            <a:ext cx="5182920" cy="575136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ООО «Ложка – плюс»- </a:t>
            </a: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это единственная на Дальнем Востоке компания по выпуску деревянной одноразовой посуды. Деревянные ложки, вилки, ножи, тарелки, размешиватели, дегустационные палочки, шпатели, палочки для мороженого пользуются спросом не только в России, но и во всем мире. Сырьем для производства служит березовая древесина, которую компания заготавливает своими силами.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41" name="Рисунок 6" descr="https://obzor.lt/images/news/11/2021_02_26/5978359.jpg"/>
          <p:cNvPicPr/>
          <p:nvPr/>
        </p:nvPicPr>
        <p:blipFill>
          <a:blip r:embed="rId2"/>
          <a:stretch/>
        </p:blipFill>
        <p:spPr>
          <a:xfrm>
            <a:off x="7790040" y="932040"/>
            <a:ext cx="2944440" cy="18982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2" name="Shape 363"/>
          <p:cNvSpPr/>
          <p:nvPr/>
        </p:nvSpPr>
        <p:spPr>
          <a:xfrm>
            <a:off x="192240" y="907920"/>
            <a:ext cx="6189480" cy="21589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ООО «ДЭМ –Лазурное»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выращивание овощей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в закрытом грунте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43" name="Picture 3" descr=""/>
          <p:cNvPicPr/>
          <p:nvPr/>
        </p:nvPicPr>
        <p:blipFill>
          <a:blip r:embed="rId3"/>
          <a:stretch/>
        </p:blipFill>
        <p:spPr>
          <a:xfrm>
            <a:off x="3071880" y="1015920"/>
            <a:ext cx="2662200" cy="1942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4" name="Shape 363"/>
          <p:cNvSpPr/>
          <p:nvPr/>
        </p:nvSpPr>
        <p:spPr>
          <a:xfrm>
            <a:off x="173160" y="3224160"/>
            <a:ext cx="6208560" cy="34351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ООО «ФармОушен Лаб»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Производство морских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комплексов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из натуральных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ингредиентов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(торговая марка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«Доктор море»),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содержащие ценные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активные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вещества из морских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организмов, рыб,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морских водорослей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45" name="Picture 2" descr=""/>
          <p:cNvPicPr/>
          <p:nvPr/>
        </p:nvPicPr>
        <p:blipFill>
          <a:blip r:embed="rId4"/>
          <a:srcRect l="0" t="0" r="0" b="28303"/>
          <a:stretch/>
        </p:blipFill>
        <p:spPr>
          <a:xfrm>
            <a:off x="2963880" y="3789360"/>
            <a:ext cx="3166920" cy="23018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6" name="PlaceHolder 2"/>
          <p:cNvSpPr>
            <a:spLocks noGrp="1"/>
          </p:cNvSpPr>
          <p:nvPr>
            <p:ph type="sldNum" idx="67"/>
          </p:nvPr>
        </p:nvSpPr>
        <p:spPr>
          <a:xfrm>
            <a:off x="9167760" y="63673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0AAFCA4-850D-4A01-8819-DBAA05526467}" type="slidenum"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208080" y="-28440"/>
            <a:ext cx="7918200" cy="718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РЕАЛИЗУЕМЫЕ ИНВЕСТИЦИОННЫЕ ПРОЕКТЫ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248" name="Рисунок 7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209320" y="189000"/>
            <a:ext cx="607680" cy="68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9" name="Shape 361"/>
          <p:cNvSpPr/>
          <p:nvPr/>
        </p:nvSpPr>
        <p:spPr>
          <a:xfrm>
            <a:off x="334800" y="692280"/>
            <a:ext cx="5472000" cy="602748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Реконструкция Партизанской ГРЭС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Объем инвестиций: 2 7371 млн,руб.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Срок реализации: 2023-2027 г.г.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Расширение Партизанской ГРЭС – один из шести проектов РусГидро в рамках государственной программы по развитию тепловой электроэнергетики Дальнего Востока. Общая электрическая мощность  двух энергообъектов составит 2,1 ГВт, тепловая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  мощность – более 2500 Гкал/ч.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50" name="Shape 361"/>
          <p:cNvSpPr/>
          <p:nvPr/>
        </p:nvSpPr>
        <p:spPr>
          <a:xfrm>
            <a:off x="6383160" y="692280"/>
            <a:ext cx="4895640" cy="602748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4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Строительство физкультурно-оздоровительного центра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Объем инвестиций: 15,4 млн.руб.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Срок реализации: 2023-2025 г.г.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Мощность: спортивный комплекс площадью 4 тыс.кв.м.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Первое специализированное спортивное сооружение на территории ПГО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51" name="Picture 10" descr=""/>
          <p:cNvPicPr/>
          <p:nvPr/>
        </p:nvPicPr>
        <p:blipFill>
          <a:blip r:embed="rId2"/>
          <a:stretch/>
        </p:blipFill>
        <p:spPr>
          <a:xfrm>
            <a:off x="984240" y="728640"/>
            <a:ext cx="4173480" cy="25984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2" name="Рисунок 14" descr="ФОК.jpg"/>
          <p:cNvPicPr/>
          <p:nvPr/>
        </p:nvPicPr>
        <p:blipFill>
          <a:blip r:embed="rId3"/>
          <a:stretch/>
        </p:blipFill>
        <p:spPr>
          <a:xfrm>
            <a:off x="7264440" y="728640"/>
            <a:ext cx="3294000" cy="25984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3" name="PlaceHolder 2"/>
          <p:cNvSpPr>
            <a:spLocks noGrp="1"/>
          </p:cNvSpPr>
          <p:nvPr>
            <p:ph type="sldNum" idx="68"/>
          </p:nvPr>
        </p:nvSpPr>
        <p:spPr>
          <a:xfrm>
            <a:off x="8912160" y="638316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0533609-D2FF-4674-B165-47BF4E3C267C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550800" y="0"/>
            <a:ext cx="7832520" cy="718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РЕАЛИЗУЕМЫЕ ИНВЕСТИЦИОННЫЕ ПРОЕКТЫ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255" name="Рисунок 7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209320" y="189000"/>
            <a:ext cx="607680" cy="68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" name="Shape 361"/>
          <p:cNvSpPr/>
          <p:nvPr/>
        </p:nvSpPr>
        <p:spPr>
          <a:xfrm>
            <a:off x="550800" y="765000"/>
            <a:ext cx="4174920" cy="595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Обустройство лыжной трассы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Объем инвестиций: 10,4 млн. луб.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Срок реализации: 2024-2026 г.г.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Мощность: проведение  массовых мероприятий (в том числе межрегиональных соревнований) вместимостью до  300 чел. единовременно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57" name="Picture 7" descr=""/>
          <p:cNvPicPr/>
          <p:nvPr/>
        </p:nvPicPr>
        <p:blipFill>
          <a:blip r:embed="rId2"/>
          <a:stretch/>
        </p:blipFill>
        <p:spPr>
          <a:xfrm>
            <a:off x="982800" y="836640"/>
            <a:ext cx="3240000" cy="2590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8" name="Shape 361"/>
          <p:cNvSpPr/>
          <p:nvPr/>
        </p:nvSpPr>
        <p:spPr>
          <a:xfrm>
            <a:off x="5016600" y="765000"/>
            <a:ext cx="6333840" cy="59544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Строительство туристического кластера вокруг озера Теплое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Объем инвестиций:  15,0 млн.руб.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Срок реализации: 2023-2027г.г.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59" name="Picture 18" descr=""/>
          <p:cNvPicPr/>
          <p:nvPr/>
        </p:nvPicPr>
        <p:blipFill>
          <a:blip r:embed="rId3"/>
          <a:stretch/>
        </p:blipFill>
        <p:spPr>
          <a:xfrm>
            <a:off x="5321160" y="1130400"/>
            <a:ext cx="2904840" cy="2338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0" name="Picture 8" descr=""/>
          <p:cNvPicPr/>
          <p:nvPr/>
        </p:nvPicPr>
        <p:blipFill>
          <a:blip r:embed="rId4"/>
          <a:stretch/>
        </p:blipFill>
        <p:spPr>
          <a:xfrm>
            <a:off x="8228160" y="1130400"/>
            <a:ext cx="2833560" cy="2338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1" name="PlaceHolder 2"/>
          <p:cNvSpPr>
            <a:spLocks noGrp="1"/>
          </p:cNvSpPr>
          <p:nvPr>
            <p:ph type="sldNum" idx="69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B80D502-1307-4B1C-93A1-74F064D3B931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274680" y="93600"/>
            <a:ext cx="6968880" cy="645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ПРОЕКТЫ, ПРЕДЛАГАЕМЫЕ БИЗНЕСОМ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263" name="Рисунок 7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136240" y="189000"/>
            <a:ext cx="790200" cy="8618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4" name="Shape 361"/>
          <p:cNvSpPr/>
          <p:nvPr/>
        </p:nvSpPr>
        <p:spPr>
          <a:xfrm>
            <a:off x="279360" y="1052640"/>
            <a:ext cx="3671640" cy="56671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ООО «АБАЛОН»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Строительство завода по переработке рыбы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Объем инвестиций: 2 500 млн. руб.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Количество рабочих мест: 200чел.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Срок реализации: 2024-2027 г.г.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65" name="Shape 361"/>
          <p:cNvSpPr/>
          <p:nvPr/>
        </p:nvSpPr>
        <p:spPr>
          <a:xfrm>
            <a:off x="4160880" y="1052640"/>
            <a:ext cx="3670200" cy="56671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5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ООО СЗ «СТРОИМ ГОРОДА»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Строительство многоквартирных жилых домов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Объем инвестиций: 1 044,62 млн. руб.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Срок реализации: 2026-2027 г.г.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66" name="Shape 361"/>
          <p:cNvSpPr/>
          <p:nvPr/>
        </p:nvSpPr>
        <p:spPr>
          <a:xfrm>
            <a:off x="8040600" y="1052640"/>
            <a:ext cx="3670200" cy="56671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800" strike="noStrike" u="none">
                <a:solidFill>
                  <a:srgbClr val="000000"/>
                </a:solidFill>
                <a:effectLst/>
                <a:uFillTx/>
                <a:latin typeface="XO Oriel"/>
              </a:rPr>
              <a:t>Земельный участок площадью 53,95 ГА: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25:33:1801107:10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ru-RU" sz="13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местоположение установлено примерно в 1500 м. на северо-запад от ориентира - нежилое здание по адресу: г. Партизанск,  ул. Вокзальная, 13. 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0" lang="ru-RU" sz="13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Коммунально-складская зона (хранение автотранспорта, склады, пищевая промышленность, объекты коммунального и бытового обслуживания, торговля) 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67" name="Рисунок 10" descr="для абалон.jpg"/>
          <p:cNvPicPr/>
          <p:nvPr/>
        </p:nvPicPr>
        <p:blipFill>
          <a:blip r:embed="rId2"/>
          <a:stretch/>
        </p:blipFill>
        <p:spPr>
          <a:xfrm>
            <a:off x="388800" y="1353960"/>
            <a:ext cx="3454200" cy="244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8" name="PlaceHolder 2"/>
          <p:cNvSpPr>
            <a:spLocks noGrp="1"/>
          </p:cNvSpPr>
          <p:nvPr>
            <p:ph type="sldNum" idx="70"/>
          </p:nvPr>
        </p:nvSpPr>
        <p:spPr>
          <a:xfrm>
            <a:off x="908352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8A7E62C-F3C6-42DA-995F-73F4278F2279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269" name="Рисунок 252" descr=""/>
          <p:cNvPicPr/>
          <p:nvPr/>
        </p:nvPicPr>
        <p:blipFill>
          <a:blip r:embed="rId3"/>
          <a:stretch/>
        </p:blipFill>
        <p:spPr>
          <a:xfrm>
            <a:off x="4500000" y="1317240"/>
            <a:ext cx="3059280" cy="2282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0" name="Рисунок 253" descr=""/>
          <p:cNvPicPr/>
          <p:nvPr/>
        </p:nvPicPr>
        <p:blipFill>
          <a:blip r:embed="rId4"/>
          <a:stretch/>
        </p:blipFill>
        <p:spPr>
          <a:xfrm>
            <a:off x="8280000" y="1260000"/>
            <a:ext cx="3239280" cy="2159280"/>
          </a:xfrm>
          <a:prstGeom prst="rect">
            <a:avLst/>
          </a:prstGeom>
          <a:noFill/>
          <a:ln w="0">
            <a:noFill/>
          </a:ln>
        </p:spPr>
      </p:pic>
    </p:spTree>
  </p:cSld>
  <p:transition>
    <p:wipe dir="r"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title"/>
          </p:nvPr>
        </p:nvSpPr>
        <p:spPr>
          <a:xfrm>
            <a:off x="479520" y="189000"/>
            <a:ext cx="7414920" cy="6840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ПЕРСПЕКТИВЫ ДЕЙСТВУЮЩЕГО БИЗНЕСА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272" name="Рисунок 7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0920240" y="404640"/>
            <a:ext cx="607680" cy="6840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73" name="Таблица 5"/>
          <p:cNvGraphicFramePr/>
          <p:nvPr/>
        </p:nvGraphicFramePr>
        <p:xfrm>
          <a:off x="479520" y="1197000"/>
          <a:ext cx="11448000" cy="5158440"/>
        </p:xfrm>
        <a:graphic>
          <a:graphicData uri="http://schemas.openxmlformats.org/drawingml/2006/table">
            <a:tbl>
              <a:tblPr/>
              <a:tblGrid>
                <a:gridCol w="2160000"/>
                <a:gridCol w="4724280"/>
                <a:gridCol w="4564080"/>
              </a:tblGrid>
              <a:tr h="921600"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Вид экономической деятельности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Изменения в структуре экономики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Ожидаемый результат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68760"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Туризм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marL="182520"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Создание объектов туристического направления на территории партизанского городского округа ( логистический кластер  на озере теплое, лыжная трасса (лыжня)). 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marL="182520" algn="ctr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Вовлечение субъектов МСП в развитие туристической отрасли. Строительство глемпингов,  обустройство мест отдыха,  кафе в районе озера Теплое и лыжной трассы.  Увеличение потока туристов.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225080"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Переработка и производство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Создание предприятия по переработке рыбы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Создание рабочих мест, увеличение ассортимента продукции, расширения производства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143000"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Розничная торговля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Развитие туристической отрасли, увеличение туристического потока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800" strike="noStrike" u="none">
                          <a:solidFill>
                            <a:schemeClr val="dk1"/>
                          </a:solidFill>
                          <a:effectLst/>
                          <a:uFillTx/>
                          <a:latin typeface="Calibri"/>
                        </a:rPr>
                        <a:t>Увеличение спроса, расширение ассортимента товаров</a:t>
                      </a: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4" name="PlaceHolder 2"/>
          <p:cNvSpPr>
            <a:spLocks noGrp="1"/>
          </p:cNvSpPr>
          <p:nvPr>
            <p:ph type="sldNum" idx="71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48319DA-4EB6-4B4F-9B63-46FBBE94836B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271440" y="144360"/>
            <a:ext cx="4627440" cy="4111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КЛЮЧЕВАЯ ТОЧКА РОСТА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276" name="Рисунок 6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0991880" y="333360"/>
            <a:ext cx="607680" cy="68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7" name="Рисунок 7" descr="озеро теплое фото 1.png"/>
          <p:cNvPicPr/>
          <p:nvPr/>
        </p:nvPicPr>
        <p:blipFill>
          <a:blip r:embed="rId2"/>
          <a:stretch/>
        </p:blipFill>
        <p:spPr>
          <a:xfrm>
            <a:off x="407880" y="907920"/>
            <a:ext cx="4101840" cy="5614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8" name="Shape 324"/>
          <p:cNvSpPr/>
          <p:nvPr/>
        </p:nvSpPr>
        <p:spPr>
          <a:xfrm>
            <a:off x="4871880" y="1052640"/>
            <a:ext cx="6911640" cy="790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Ядро экономики: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Создание физкультурно-оздоровительного центра и туристического кластера на озере Теплое, а также объекта лыжная трасса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79" name="Shape 324"/>
          <p:cNvSpPr/>
          <p:nvPr/>
        </p:nvSpPr>
        <p:spPr>
          <a:xfrm>
            <a:off x="4871880" y="1989000"/>
            <a:ext cx="6910200" cy="23018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Виды бизнеса, необходимые для обслуживания ядра экономики: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Строительство, благоустройство и обслуживание  зданий, сооружений, общественных территорий и иных туристических объектов.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Сфера услуг и сервиса (обслуживание, проживание, досуг).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Услуги автотранспорта (такси, аренда машин).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Производство и прокат туристического  оборудования и инвентаря.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Производство продуктов питания.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algn="just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Сфера услуг: финансы, бухгалтерия, юристы.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80" name="Shape 324"/>
          <p:cNvSpPr/>
          <p:nvPr/>
        </p:nvSpPr>
        <p:spPr>
          <a:xfrm>
            <a:off x="4871880" y="4581360"/>
            <a:ext cx="6876720" cy="18475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Виды социально-ориентированного бизнеса для поддержки развития ядра экономики: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Благоустройство общественных пространств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Развитие инфраструктуры и логистики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Медицина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Бытовые услуги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  <a:tabLst>
                <a:tab algn="l" pos="0"/>
              </a:tabLst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Сервис и ремонт транспортных средств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81" name="PlaceHolder 2"/>
          <p:cNvSpPr>
            <a:spLocks noGrp="1"/>
          </p:cNvSpPr>
          <p:nvPr>
            <p:ph type="sldNum" idx="72"/>
          </p:nvPr>
        </p:nvSpPr>
        <p:spPr>
          <a:xfrm>
            <a:off x="9353520" y="643104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DE83ABB-D5CD-427A-9BF8-6A8C16C1E01C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1695600" y="-36360"/>
            <a:ext cx="9216720" cy="11332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ОСНОВНЫЕ ИНВЕСТИЦИОННЫЕ НИШИ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83" name="Shape 424"/>
          <p:cNvSpPr/>
          <p:nvPr/>
        </p:nvSpPr>
        <p:spPr>
          <a:xfrm>
            <a:off x="3424320" y="922320"/>
            <a:ext cx="5343480" cy="16304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</a:rPr>
              <a:t>Ниша 1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spcAft>
                <a:spcPts val="601"/>
              </a:spcAft>
            </a:pPr>
            <a:r>
              <a:rPr b="1" lang="ru-RU" sz="24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</a:rPr>
              <a:t>Туризм и рекреация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Объекты туристско- рекреационного кластера и развитие сети предприятий придорожного сервиса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84" name="Shape 425"/>
          <p:cNvSpPr/>
          <p:nvPr/>
        </p:nvSpPr>
        <p:spPr>
          <a:xfrm>
            <a:off x="320760" y="4400640"/>
            <a:ext cx="3686040" cy="21182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</a:rPr>
              <a:t>Ниша 3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</a:pPr>
            <a:r>
              <a:rPr b="1" lang="ru-RU" sz="24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</a:rPr>
              <a:t>Жилищное строительство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Реновация существующего жилого фонда, комплексная мало- и средне- этажная жилищная застройка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85" name="Shape 426"/>
          <p:cNvSpPr/>
          <p:nvPr/>
        </p:nvSpPr>
        <p:spPr>
          <a:xfrm>
            <a:off x="320760" y="2484360"/>
            <a:ext cx="3382920" cy="17218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</a:rPr>
              <a:t>Ниша 2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</a:pPr>
            <a:r>
              <a:rPr b="1" lang="ru-RU" sz="24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</a:rPr>
              <a:t>Транспортно - логистическая отрасль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Индустриально-логистические комплексы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86" name="Shape 427"/>
          <p:cNvSpPr/>
          <p:nvPr/>
        </p:nvSpPr>
        <p:spPr>
          <a:xfrm>
            <a:off x="8610480" y="4583160"/>
            <a:ext cx="3460680" cy="21182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</a:rPr>
              <a:t>Ниша 4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</a:pPr>
            <a:r>
              <a:rPr b="1" lang="ru-RU" sz="24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</a:rPr>
              <a:t>Промышленность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Обрабатывающие производства: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создание предприятий по производству и переработке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87" name="Рисунок 14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0704600" y="404640"/>
            <a:ext cx="823680" cy="79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8" name="Shape 426"/>
          <p:cNvSpPr/>
          <p:nvPr/>
        </p:nvSpPr>
        <p:spPr>
          <a:xfrm>
            <a:off x="8594640" y="2351160"/>
            <a:ext cx="3260520" cy="220968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</a:rPr>
              <a:t>Ниша 5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spcAft>
                <a:spcPts val="601"/>
              </a:spcAft>
            </a:pPr>
            <a:r>
              <a:rPr b="1" lang="ru-RU" sz="2400" strike="noStrike" u="none"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Calibri"/>
              </a:rPr>
              <a:t>Социальная инфраструктура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Объекты здравоохранения, образования, культуры и спорта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sldNum" idx="73"/>
          </p:nvPr>
        </p:nvSpPr>
        <p:spPr>
          <a:xfrm>
            <a:off x="9329760" y="6356520"/>
            <a:ext cx="274140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23B7D63D-DD4F-4F1A-9E06-AEDE4B9D36A1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1160658692"/>
              </p:ext>
            </p:extLst>
          </p:nvPr>
        </p:nvGraphicFramePr>
        <p:xfrm>
          <a:off x="3944520" y="2043360"/>
          <a:ext cx="4174560" cy="462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transition>
    <p:wipe dir="r"/>
  </p:transition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192240" y="136440"/>
            <a:ext cx="7867440" cy="4888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СВОБОДНЫЕ ИНВЕСТИЦИОННЫЕ ПЛОЩАДКИ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sldNum" idx="74"/>
          </p:nvPr>
        </p:nvSpPr>
        <p:spPr>
          <a:xfrm>
            <a:off x="11750760" y="649296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fld id="{659251AF-4E4F-4518-A322-7B93B8D6F25C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2" name="Прямоугольник: скругленные углы 8"/>
          <p:cNvSpPr/>
          <p:nvPr/>
        </p:nvSpPr>
        <p:spPr>
          <a:xfrm>
            <a:off x="204840" y="876240"/>
            <a:ext cx="4870080" cy="119196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Земельный участок 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 кадастровым номером 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25:33:090101:790 </a:t>
            </a:r>
            <a:r>
              <a:rPr b="1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(без координат границ)</a:t>
            </a: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93" name="Прямоугольник: скругленные углы 18"/>
          <p:cNvSpPr/>
          <p:nvPr/>
        </p:nvSpPr>
        <p:spPr>
          <a:xfrm>
            <a:off x="5415120" y="873000"/>
            <a:ext cx="6670440" cy="3562200"/>
          </a:xfrm>
          <a:prstGeom prst="roundRect">
            <a:avLst>
              <a:gd name="adj" fmla="val 16214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spcAft>
                <a:spcPts val="601"/>
              </a:spcAft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Характеристики: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 Категория земель - Земли населенного пункта, участок расположен в производственно-коммунальной зоне объектов 4-5 классов вредности – для размещения пром. объектов.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  Территория инвестиционной площадки расположена в непосредственной близости от автодороги 05Н-254, что обеспечивает беспрепятственный выезд на региональную трассу Партизанск-Шкотово.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    Удаленность площадки составляет: -от железнодорожной станции г. Партизанск- не более 22км; - от аэропорта г. Владивосток (Кневичи) – не более 130 км; - от морского порта г. находка – не более 75 км. Свободны от прав третьих лиц.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94" name="Прямоугольник: скругленные углы 19"/>
          <p:cNvSpPr/>
          <p:nvPr/>
        </p:nvSpPr>
        <p:spPr>
          <a:xfrm>
            <a:off x="5445000" y="4545000"/>
            <a:ext cx="6640200" cy="20365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Обеспеченность инфраструктурой: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Автодороги: местного значения, грунтовая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Ж/д ветка  - Дальневосточная железная дорога станция Партизанск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Действующая котельная  с. Авангард в  570м с развитой инфраструктурой.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Расположен железобетонный каркас частично разрушенный.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95" name="Picture 1" descr=""/>
          <p:cNvPicPr/>
          <p:nvPr/>
        </p:nvPicPr>
        <p:blipFill>
          <a:blip r:embed="rId1"/>
          <a:stretch/>
        </p:blipFill>
        <p:spPr>
          <a:xfrm>
            <a:off x="192240" y="2403360"/>
            <a:ext cx="4797360" cy="4219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6" name="Прямоугольник 12"/>
          <p:cNvSpPr/>
          <p:nvPr/>
        </p:nvSpPr>
        <p:spPr>
          <a:xfrm>
            <a:off x="3713040" y="2166840"/>
            <a:ext cx="2052360" cy="3654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rgbClr val="cf6da4"/>
                </a:solidFill>
                <a:effectLst/>
                <a:uFillTx/>
                <a:latin typeface="Calibri"/>
              </a:rPr>
              <a:t>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97" name="Рисунок 14" descr="C:\Users\duma3@Ptca1.com\Desktop\gerb-upr.jpg"/>
          <p:cNvPicPr/>
          <p:nvPr/>
        </p:nvPicPr>
        <p:blipFill>
          <a:blip r:embed="rId2"/>
          <a:stretch/>
        </p:blipFill>
        <p:spPr>
          <a:xfrm>
            <a:off x="10899720" y="81000"/>
            <a:ext cx="823680" cy="790200"/>
          </a:xfrm>
          <a:prstGeom prst="rect">
            <a:avLst/>
          </a:prstGeom>
          <a:noFill/>
          <a:ln w="9525">
            <a:noFill/>
          </a:ln>
        </p:spPr>
      </p:pic>
    </p:spTree>
  </p:cSld>
  <p:transition>
    <p:wipe dir="r"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sldNum" idx="75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262B0B4-5851-4140-BA50-8B03843D8866}" type="slidenum"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title"/>
          </p:nvPr>
        </p:nvSpPr>
        <p:spPr>
          <a:xfrm>
            <a:off x="135000" y="136440"/>
            <a:ext cx="7154640" cy="57456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trike="noStrike" u="non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Arial"/>
              </a:rPr>
              <a:t>СВОБОДНЫЕ ИНВЕСТИЦИОННЫЕ ПЛОЩАДКИ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00" name="Прямоугольник: скругленные углы 8"/>
          <p:cNvSpPr/>
          <p:nvPr/>
        </p:nvSpPr>
        <p:spPr>
          <a:xfrm>
            <a:off x="0" y="974880"/>
            <a:ext cx="4725720" cy="218088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Нежилое здание с 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кадастровым номером 25:33:180119:328 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и  земельный участок с 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кадастровым номером 25:33:180119:1  ул. Герцена, 90А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301" name="Прямоугольник: скругленные углы 18"/>
          <p:cNvSpPr/>
          <p:nvPr/>
        </p:nvSpPr>
        <p:spPr>
          <a:xfrm>
            <a:off x="4930920" y="974880"/>
            <a:ext cx="6851520" cy="347976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Характеристики: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  Категория земель - Земли населенного пункта, участок расположен в производственно-коммунальной зоне объектов 4-5 классов вредности – для размещения промышленных объектов.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 Пригодный к использованию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 Территория инвестиционной площадки расположена в непосредственной близости от автодороги в 502 метрах, что обеспечивает беспрепятственный выезд на региональную трассу Партизанск-Находка. Удаленность площадки составляет: -от железнодорожной станции п. Лозовый - не более 0,9 км. Свободны от прав третьих лиц.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302" name="Прямоугольник: скругленные углы 19"/>
          <p:cNvSpPr/>
          <p:nvPr/>
        </p:nvSpPr>
        <p:spPr>
          <a:xfrm>
            <a:off x="5035680" y="4600440"/>
            <a:ext cx="6891120" cy="225576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Обеспеченность инфраструктурой: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Автодороги: местного значения, грунтовая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Ж/д ветка  - Дальневосточная железная дорога станция п. Лозовый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Вода, канализация, тепло, электроснабжение  не подведены, но имеется возможность.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Нежилое здание  - кровля, перекрытия -железобетон, стены - кирпич. Требуется ремонт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.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303" name="Прямоугольник 12"/>
          <p:cNvSpPr/>
          <p:nvPr/>
        </p:nvSpPr>
        <p:spPr>
          <a:xfrm>
            <a:off x="3713040" y="2166840"/>
            <a:ext cx="2052360" cy="3654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rgbClr val="cf6da4"/>
                </a:solidFill>
                <a:effectLst/>
                <a:uFillTx/>
                <a:latin typeface="Calibri"/>
              </a:rPr>
              <a:t>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304" name="Picture 2" descr=""/>
          <p:cNvPicPr/>
          <p:nvPr/>
        </p:nvPicPr>
        <p:blipFill>
          <a:blip r:embed="rId1"/>
          <a:stretch/>
        </p:blipFill>
        <p:spPr>
          <a:xfrm>
            <a:off x="0" y="3301920"/>
            <a:ext cx="3597120" cy="2593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5" name="Picture 3" descr=""/>
          <p:cNvPicPr/>
          <p:nvPr/>
        </p:nvPicPr>
        <p:blipFill>
          <a:blip r:embed="rId2"/>
          <a:stretch/>
        </p:blipFill>
        <p:spPr>
          <a:xfrm>
            <a:off x="2709720" y="4259160"/>
            <a:ext cx="2395440" cy="24764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6" name="Рисунок 14" descr="C:\Users\duma3@Ptca1.com\Desktop\gerb-upr.jpg"/>
          <p:cNvPicPr/>
          <p:nvPr/>
        </p:nvPicPr>
        <p:blipFill>
          <a:blip r:embed="rId3"/>
          <a:stretch/>
        </p:blipFill>
        <p:spPr>
          <a:xfrm>
            <a:off x="11139480" y="133200"/>
            <a:ext cx="823680" cy="79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" name="TextBox 2"/>
          <p:cNvSpPr/>
          <p:nvPr/>
        </p:nvSpPr>
        <p:spPr>
          <a:xfrm>
            <a:off x="11469600" y="6537240"/>
            <a:ext cx="626760" cy="3654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18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</p:spTree>
  </p:cSld>
  <p:transition>
    <p:wipe dir="r"/>
  </p:transition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911160" y="115920"/>
            <a:ext cx="9646920" cy="7315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РЕЕСТР БИЗНЕС-ИДЕЙ ДЛЯ РЕАЛИЗАЦИИ В МУНИЦИПАЛЬНОМ ОКРУГЕ ГОРОД ПАРТИЗАНСК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309" name="Рисунок 6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372760" y="163440"/>
            <a:ext cx="607680" cy="68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0" name="PlaceHolder 2"/>
          <p:cNvSpPr>
            <a:spLocks noGrp="1"/>
          </p:cNvSpPr>
          <p:nvPr>
            <p:ph type="sldNum" idx="76"/>
          </p:nvPr>
        </p:nvSpPr>
        <p:spPr>
          <a:xfrm>
            <a:off x="9136080" y="648504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7CD1B4B-9DB3-465B-AB6E-9BBF5701967B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graphicFrame>
        <p:nvGraphicFramePr>
          <p:cNvPr id="311" name="Таблица 3"/>
          <p:cNvGraphicFramePr/>
          <p:nvPr/>
        </p:nvGraphicFramePr>
        <p:xfrm>
          <a:off x="192240" y="907920"/>
          <a:ext cx="11304360" cy="5771160"/>
        </p:xfrm>
        <a:graphic>
          <a:graphicData uri="http://schemas.openxmlformats.org/drawingml/2006/table">
            <a:tbl>
              <a:tblPr/>
              <a:tblGrid>
                <a:gridCol w="6593760"/>
                <a:gridCol w="1423440"/>
                <a:gridCol w="1648440"/>
                <a:gridCol w="1639080"/>
              </a:tblGrid>
              <a:tr h="432000"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Бизнес-идея</a:t>
                      </a:r>
                      <a:endParaRPr b="0" lang="ru-RU" sz="14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Наличие спроса</a:t>
                      </a:r>
                      <a:endParaRPr b="0" lang="ru-RU" sz="14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Наличие ресурсов</a:t>
                      </a:r>
                      <a:endParaRPr b="0" lang="ru-RU" sz="14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Наличие компетенций</a:t>
                      </a:r>
                      <a:endParaRPr b="0" lang="ru-RU" sz="1400" strike="noStrike" u="none">
                        <a:solidFill>
                          <a:srgbClr val="ffffff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8376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Строительство средств размещения для поддержания туристического потока: гостиниц, хостелов, возможно на основе реновации имеющихся объектов, а также глэмпингов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3,87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3,35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3,12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83760">
                <a:tc>
                  <a:txBody>
                    <a:bodyPr lIns="9360" rIns="936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Организация туристического объекта – торговой улицы с сувенирными лавками местных ремесленников, прогулочной зоной, объектами общественного питания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3,22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2,85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2,95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5128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Организация добычи и бутилирования воды 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3,47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3,85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3,55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22356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Организация сортировки и переработки ТКО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3,98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3,12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2,89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9808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Организация фермерского хозяйства мясного направления 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3,15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3,05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2,87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3028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 Создание местного туристического оператора, предоставляющего полный комплекс услуг по разработке и использованию маршрутов, эксплуатации средств размещения, транспорта, объектов общественного питания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3,3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3,8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4,2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1492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Организация летней базы для занятия водными видами спорта на озере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3,7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3,85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3,63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29808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Организация  видовой площадки 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3,58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3,73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3,89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8376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Организация туристического объекта (деревня) по мотивам культуры и уклада жизни и истории города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3,35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2,88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28692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   Развитие лыжного спорта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3,7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3,2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8376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Организация мероприятий по проведению тематических фестивалей, спортивных соревнований (спортивный туризм)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3,33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3,2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3,8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8376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Организация круглогодичного развлекательного пространства для детей (и семейного отдыха) 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3,89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3,33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27576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 Организация спортивного стрелкового клуба с элементами патриотического воспитания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3,78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3,55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3,23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22356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 Организация современного мультиформатного кинотеатра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2,85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2,7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2,83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8376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  Организация переработки отходов с использованием имеющихся производственных площадок и энергоресурсов 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3,43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3,8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4,35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83760">
                <a:tc>
                  <a:txBody>
                    <a:bodyPr lIns="9360" rIns="936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Создание всесезонного комплекса экологического / исторического и военно-патриотического / экстремального / рыболовного туризма на реке Тигровая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3,15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2,7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lIns="9360" rIns="9360" anchor="b">
                      <a:noAutofit/>
                    </a:bodyPr>
                    <a:p>
                      <a:pPr algn="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</a:rPr>
                        <a:t>2,4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9360" marR="936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transition>
    <p:wipe dir="r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Прямоугольник 1"/>
          <p:cNvSpPr/>
          <p:nvPr/>
        </p:nvSpPr>
        <p:spPr>
          <a:xfrm>
            <a:off x="479520" y="208080"/>
            <a:ext cx="10367640" cy="2102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0" lang="ru-RU" sz="2400" strike="noStrike" u="non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Arial"/>
              </a:rPr>
              <a:t>ОБЩАЯ ХАРАКТЕРИСТИКА МУНИЦИПАЛЬНОГО ОКРУГА 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</a:pPr>
            <a:r>
              <a:rPr b="0" lang="ru-RU" sz="2400" strike="noStrike" u="none">
                <a:solidFill>
                  <a:schemeClr val="dk2">
                    <a:lumMod val="60000"/>
                    <a:lumOff val="40000"/>
                  </a:schemeClr>
                </a:solidFill>
                <a:effectLst/>
                <a:uFillTx/>
                <a:latin typeface="Arial"/>
              </a:rPr>
              <a:t>ГОРОД ПАРТИЗАНСК ПРИМОРСКОГО КРАЯ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</a:pPr>
            <a:endParaRPr b="0" lang="ru-RU" sz="1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</a:pPr>
            <a:r>
              <a:rPr b="1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Территория муниципального округа город Партизанск включает в себя: г. Партизанск, села: Углекаменск, Авангард, Тигровое, Казанка, Бровничи, Мельники, Залесье, Хмельницкое, Серебряное, железнодорожную станцию Фридман, железнодорожный разъезд Красноармейский. Протяженность границ 165 км.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143" name="Рисунок 2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0848960" y="549360"/>
            <a:ext cx="894960" cy="9331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4" name="Shape 324"/>
          <p:cNvSpPr/>
          <p:nvPr/>
        </p:nvSpPr>
        <p:spPr>
          <a:xfrm>
            <a:off x="5951520" y="2246400"/>
            <a:ext cx="5943240" cy="17762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accent5"/>
                </a:solidFill>
                <a:effectLst/>
                <a:uFillTx/>
                <a:latin typeface="Calibri"/>
              </a:rPr>
              <a:t>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45" name="Shape 324"/>
          <p:cNvSpPr/>
          <p:nvPr/>
        </p:nvSpPr>
        <p:spPr>
          <a:xfrm>
            <a:off x="5951520" y="4390920"/>
            <a:ext cx="5943240" cy="194148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chemeClr val="accent5"/>
              </a:solidFill>
              <a:effectLst/>
              <a:uFillTx/>
              <a:latin typeface="Calibri"/>
            </a:endParaRPr>
          </a:p>
        </p:txBody>
      </p:sp>
      <p:sp>
        <p:nvSpPr>
          <p:cNvPr id="146" name="Shape 324"/>
          <p:cNvSpPr/>
          <p:nvPr/>
        </p:nvSpPr>
        <p:spPr>
          <a:xfrm>
            <a:off x="479520" y="2295360"/>
            <a:ext cx="5109840" cy="17269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chemeClr val="accent5"/>
              </a:solidFill>
              <a:effectLst/>
              <a:uFillTx/>
              <a:latin typeface="Calibri"/>
            </a:endParaRPr>
          </a:p>
        </p:txBody>
      </p:sp>
      <p:sp>
        <p:nvSpPr>
          <p:cNvPr id="147" name="Shape 324"/>
          <p:cNvSpPr/>
          <p:nvPr/>
        </p:nvSpPr>
        <p:spPr>
          <a:xfrm flipV="1">
            <a:off x="479520" y="4388760"/>
            <a:ext cx="5109840" cy="194148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54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chemeClr val="accent5"/>
              </a:solidFill>
              <a:effectLst/>
              <a:uFillTx/>
              <a:latin typeface="Calibri"/>
            </a:endParaRPr>
          </a:p>
        </p:txBody>
      </p:sp>
      <p:sp>
        <p:nvSpPr>
          <p:cNvPr id="148" name="Прямоугольник 7"/>
          <p:cNvSpPr/>
          <p:nvPr/>
        </p:nvSpPr>
        <p:spPr>
          <a:xfrm>
            <a:off x="550800" y="2282760"/>
            <a:ext cx="492732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80000" indent="-216000" defTabSz="914400">
              <a:lnSpc>
                <a:spcPct val="150000"/>
              </a:lnSpc>
              <a:buClr>
                <a:srgbClr val="17375e"/>
              </a:buClr>
              <a:buFont typeface="Arial"/>
              <a:buChar char="•"/>
            </a:pPr>
            <a:r>
              <a:rPr b="1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 129 960 га </a:t>
            </a: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площадь территории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180000" indent="-216000" defTabSz="914400">
              <a:lnSpc>
                <a:spcPct val="150000"/>
              </a:lnSpc>
              <a:buClr>
                <a:srgbClr val="17375e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 </a:t>
            </a:r>
            <a:r>
              <a:rPr b="1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38 376 чел</a:t>
            </a: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. численность населения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180000" indent="-216000" defTabSz="914400">
              <a:lnSpc>
                <a:spcPct val="150000"/>
              </a:lnSpc>
              <a:buClr>
                <a:srgbClr val="17375e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 </a:t>
            </a:r>
            <a:r>
              <a:rPr b="1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15 300 чел. </a:t>
            </a: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численность занятых в экономике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49" name="Прямоугольник 8"/>
          <p:cNvSpPr/>
          <p:nvPr/>
        </p:nvSpPr>
        <p:spPr>
          <a:xfrm>
            <a:off x="766800" y="4559400"/>
            <a:ext cx="453528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 defTabSz="914400">
              <a:lnSpc>
                <a:spcPct val="150000"/>
              </a:lnSpc>
              <a:buClr>
                <a:srgbClr val="17375e"/>
              </a:buClr>
              <a:buFont typeface="Arial"/>
              <a:buChar char="•"/>
            </a:pPr>
            <a:r>
              <a:rPr b="1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 109 361 руб</a:t>
            </a: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. средняя заработная плата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17375e"/>
              </a:buClr>
              <a:buFont typeface="Arial"/>
              <a:buChar char="•"/>
            </a:pPr>
            <a:r>
              <a:rPr b="1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 88,7 млн</a:t>
            </a: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. руб. объем работ в сфере строительства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50" name="Прямоугольник 9"/>
          <p:cNvSpPr/>
          <p:nvPr/>
        </p:nvSpPr>
        <p:spPr>
          <a:xfrm>
            <a:off x="6222960" y="2413080"/>
            <a:ext cx="5520960" cy="132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50000"/>
              </a:lnSpc>
            </a:pPr>
            <a:r>
              <a:rPr b="1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Расстояние от Партизанска до Владивостока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17375e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  170 км. по железной дороге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17375e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  172 км. по автомобильной дороге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51" name="Прямоугольник 10"/>
          <p:cNvSpPr/>
          <p:nvPr/>
        </p:nvSpPr>
        <p:spPr>
          <a:xfrm>
            <a:off x="6243480" y="4559400"/>
            <a:ext cx="5687640" cy="13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 defTabSz="914400">
              <a:lnSpc>
                <a:spcPct val="150000"/>
              </a:lnSpc>
              <a:buClr>
                <a:srgbClr val="17375e"/>
              </a:buClr>
              <a:buFont typeface="Arial"/>
              <a:buChar char="•"/>
            </a:pPr>
            <a:r>
              <a:rPr b="1" lang="ru-RU" sz="20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Calibri"/>
              </a:rPr>
              <a:t> </a:t>
            </a:r>
            <a:r>
              <a:rPr b="1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 12 720,91 млн. руб. </a:t>
            </a: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объем промышленного производства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50000"/>
              </a:lnSpc>
              <a:buClr>
                <a:srgbClr val="17375e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 </a:t>
            </a:r>
            <a:r>
              <a:rPr b="1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2 267,7 млн. руб. </a:t>
            </a: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объем розничной торговли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52" name="PlaceHolder 1"/>
          <p:cNvSpPr>
            <a:spLocks noGrp="1"/>
          </p:cNvSpPr>
          <p:nvPr>
            <p:ph type="sldNum" idx="59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0F28F74-DE6A-4741-98AD-A1F8C1BF60B1}" type="slidenum"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284040" y="154080"/>
            <a:ext cx="10971000" cy="1141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ВОЗМОЖНЫЕ МЕРЫ ПОДДЕРЖКИ БИЗНЕСА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3" name="Shape 456"/>
          <p:cNvSpPr/>
          <p:nvPr/>
        </p:nvSpPr>
        <p:spPr>
          <a:xfrm>
            <a:off x="263520" y="1197000"/>
            <a:ext cx="5687640" cy="33080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Государственно-частное партнерство;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Долгосрочное взаимодействие государства и бизнеса для реализации значимых проектов (МЧП, концессия, офсетные контракты);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Фонд развития промышленности;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Льготное кредитование;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Промышленная ипотека;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Земельные участки в аренду без торгов;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Субсидии приоритетным инвестпроектам в области развития физической культуры и спорта.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314" name="Shape 457"/>
          <p:cNvSpPr/>
          <p:nvPr/>
        </p:nvSpPr>
        <p:spPr>
          <a:xfrm>
            <a:off x="6238800" y="1268280"/>
            <a:ext cx="5687640" cy="323676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Налоговые льготы;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Свободный порт Владивосток (СПВ);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Получение земельного участка в аренду без торгов;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Субсидии в сельском хозяйстве;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Гранты в сельском хозяйстве;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Финансовые меры поддержки: льготное кредитование, государственное поручительство; микрозаймы на развитие бизнеса;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Центр «Мой бизнес».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315" name="Shape 458"/>
          <p:cNvSpPr/>
          <p:nvPr/>
        </p:nvSpPr>
        <p:spPr>
          <a:xfrm>
            <a:off x="263520" y="4711680"/>
            <a:ext cx="11663280" cy="14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Предоставление земельных участков в аренду без торгов;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Финансовая помощь в рамках  муниципальной программы «Содействие развитию малого и среднего предпринимательства в Партизанском городском округе»;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Имущество в аренду для субъектов МСП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316" name="Рисунок 10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0920240" y="404640"/>
            <a:ext cx="607680" cy="68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" name="PlaceHolder 2"/>
          <p:cNvSpPr>
            <a:spLocks noGrp="1"/>
          </p:cNvSpPr>
          <p:nvPr>
            <p:ph type="sldNum" idx="77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8704701-B95A-4130-87A1-D46CC2CE88B0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1271520" y="98280"/>
            <a:ext cx="8351640" cy="7603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376092"/>
                </a:solidFill>
                <a:effectLst/>
                <a:uFillTx/>
                <a:latin typeface="Arial"/>
                <a:ea typeface="Arial"/>
              </a:rPr>
              <a:t>ИНВЕСТИЦИОННАЯ КОМАНДА МО И КОНТАКТЫ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/>
          </p:nvPr>
        </p:nvSpPr>
        <p:spPr>
          <a:xfrm>
            <a:off x="4008600" y="826920"/>
            <a:ext cx="3741480" cy="2688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Бондарев Олег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 Анатольевич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Глава Партизанского городского округа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Контакт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84236360620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Email</a:t>
            </a:r>
            <a:r>
              <a:rPr b="0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:</a:t>
            </a:r>
            <a:r>
              <a:rPr b="0" lang="en-US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 bondarev_oa@partizansk</a:t>
            </a:r>
            <a:r>
              <a:rPr b="0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.</a:t>
            </a:r>
            <a:r>
              <a:rPr b="0" lang="en-US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org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/>
          </p:nvPr>
        </p:nvSpPr>
        <p:spPr>
          <a:xfrm>
            <a:off x="374760" y="3933720"/>
            <a:ext cx="3485880" cy="30384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Строилова Елена 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Викторовна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Начальник отдела территориального развития Контакт: 84236367608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Email: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stroilova@partizansk.org 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/>
          </p:nvPr>
        </p:nvSpPr>
        <p:spPr>
          <a:xfrm>
            <a:off x="395280" y="987480"/>
            <a:ext cx="3041280" cy="23684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ctr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Юдин Сергей Сергеевич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Первый заместитель главы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Контакт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84236360538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Email: udin@partizansk.org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2" name="PlaceHolder 5"/>
          <p:cNvSpPr>
            <a:spLocks noGrp="1"/>
          </p:cNvSpPr>
          <p:nvPr>
            <p:ph/>
          </p:nvPr>
        </p:nvSpPr>
        <p:spPr>
          <a:xfrm>
            <a:off x="4481640" y="3905280"/>
            <a:ext cx="2898720" cy="27856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Цыгуй Наталья Станиславовна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Главный специалист отдела экономики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Контакт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84236362436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Email: ciguy@partizansk.o</a:t>
            </a:r>
            <a:r>
              <a:rPr b="0" lang="en-US" sz="1400" spc="150" strike="noStrike" u="none">
                <a:solidFill>
                  <a:schemeClr val="dk1"/>
                </a:solidFill>
                <a:effectLst/>
                <a:uFillTx/>
                <a:latin typeface="Arial"/>
                <a:ea typeface="Arial"/>
              </a:rPr>
              <a:t>rg</a:t>
            </a: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3" name="PlaceHolder 6"/>
          <p:cNvSpPr>
            <a:spLocks noGrp="1"/>
          </p:cNvSpPr>
          <p:nvPr>
            <p:ph/>
          </p:nvPr>
        </p:nvSpPr>
        <p:spPr>
          <a:xfrm>
            <a:off x="7812000" y="893880"/>
            <a:ext cx="3666960" cy="26604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ctr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ru-RU" sz="20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Зуботыкин Петр Владимирович</a:t>
            </a:r>
            <a:endParaRPr b="0" lang="ru-RU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Заместитель главы -начальник управления жилищно- коммунального комплекса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Контакт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84236360670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800" strike="noStrike" u="none">
                <a:solidFill>
                  <a:schemeClr val="dk2">
                    <a:lumMod val="50000"/>
                  </a:schemeClr>
                </a:solidFill>
                <a:effectLst/>
                <a:uFillTx/>
                <a:latin typeface="Arial"/>
              </a:rPr>
              <a:t>Email: zybotikin@partizansk.org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4" name="PlaceHolder 7"/>
          <p:cNvSpPr>
            <a:spLocks noGrp="1"/>
          </p:cNvSpPr>
          <p:nvPr>
            <p:ph/>
          </p:nvPr>
        </p:nvSpPr>
        <p:spPr>
          <a:xfrm>
            <a:off x="8118360" y="3905280"/>
            <a:ext cx="3363840" cy="24588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Дозорова Екатерина 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1" lang="ru-RU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Сталиановна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Главный специалист отдела имущественных отношений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ru-RU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Контакт 84236363353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360"/>
              </a:spcBef>
              <a:buNone/>
              <a:tabLst>
                <a:tab algn="l" pos="0"/>
              </a:tabLst>
            </a:pPr>
            <a:r>
              <a:rPr b="0" lang="en-US" sz="1800" spc="150" strike="noStrike" u="none">
                <a:solidFill>
                  <a:srgbClr val="10253f"/>
                </a:solidFill>
                <a:effectLst/>
                <a:uFillTx/>
                <a:latin typeface="Arial"/>
                <a:ea typeface="Arial"/>
              </a:rPr>
              <a:t>Email: dozorova@partizansk.org</a:t>
            </a:r>
            <a:endParaRPr b="0" lang="ru-RU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indent="0" algn="ctr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endParaRPr b="0" lang="ru-RU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5" name="PlaceHolder 8"/>
          <p:cNvSpPr>
            <a:spLocks noGrp="1"/>
          </p:cNvSpPr>
          <p:nvPr>
            <p:ph type="sldNum" idx="78"/>
          </p:nvPr>
        </p:nvSpPr>
        <p:spPr>
          <a:xfrm>
            <a:off x="8737560" y="6356520"/>
            <a:ext cx="3333600" cy="363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21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pic>
        <p:nvPicPr>
          <p:cNvPr id="326" name="Рисунок 18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252160" y="192240"/>
            <a:ext cx="607680" cy="684000"/>
          </a:xfrm>
          <a:prstGeom prst="rect">
            <a:avLst/>
          </a:prstGeom>
          <a:noFill/>
          <a:ln w="9525">
            <a:noFill/>
          </a:ln>
        </p:spPr>
      </p:pic>
    </p:spTree>
  </p:cSld>
  <p:transition>
    <p:wipe dir="r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766800" y="189000"/>
            <a:ext cx="9897840" cy="8618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КРАТКАЯ ХАРАКТЕРИСТИКА ЭКОНОМИКИ МУНИЦИПАЛЬНОГО ОКРУГА ГОРОД ПАРТИЗАНСК</a:t>
            </a:r>
            <a:br>
              <a:rPr sz="2400"/>
            </a:b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154" name="Рисунок 2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280600" y="25560"/>
            <a:ext cx="909360" cy="934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5" name="Shape 363"/>
          <p:cNvSpPr/>
          <p:nvPr/>
        </p:nvSpPr>
        <p:spPr>
          <a:xfrm>
            <a:off x="155520" y="907920"/>
            <a:ext cx="3741480" cy="2662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4e4"/>
              </a:gs>
              <a:gs pos="50000">
                <a:srgbClr val="c1d1ec"/>
              </a:gs>
              <a:gs pos="100000">
                <a:srgbClr val="e0e8f5"/>
              </a:gs>
            </a:gsLst>
            <a:lin ang="5400000"/>
          </a:gradFill>
          <a:ln w="9525">
            <a:solidFill>
              <a:srgbClr val="4bacc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noAutofit/>
          </a:bodyPr>
          <a:p>
            <a:pPr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1" lang="ru-RU" sz="1400" spc="150" strike="noStrike" u="none" cap="all">
                <a:solidFill>
                  <a:schemeClr val="dk1"/>
                </a:solidFill>
                <a:effectLst/>
                <a:uFillTx/>
                <a:latin typeface="Arial"/>
              </a:rPr>
              <a:t>Основные отрасли экономики: производство и распределение электроэнергии</a:t>
            </a:r>
            <a:r>
              <a:rPr b="0" lang="ru-RU" sz="1400" spc="150" strike="noStrike" u="none" cap="all">
                <a:solidFill>
                  <a:schemeClr val="dk1"/>
                </a:solidFill>
                <a:effectLst/>
                <a:uFillTx/>
                <a:latin typeface="Arial"/>
              </a:rPr>
              <a:t>, воды,  пищевая перерабатывающая отрасль; металлообработка; торговля; общественное питание; предоставление социальных и прочих видов услуг населению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56" name="Shape 363"/>
          <p:cNvSpPr/>
          <p:nvPr/>
        </p:nvSpPr>
        <p:spPr>
          <a:xfrm>
            <a:off x="4079880" y="907920"/>
            <a:ext cx="3741480" cy="267948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4e4"/>
              </a:gs>
              <a:gs pos="50000">
                <a:srgbClr val="c1d1ec"/>
              </a:gs>
              <a:gs pos="100000">
                <a:srgbClr val="e0e8f5"/>
              </a:gs>
            </a:gsLst>
            <a:lin ang="5400000"/>
          </a:gradFill>
          <a:ln w="9525">
            <a:solidFill>
              <a:srgbClr val="4bacc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1" lang="ru-RU" sz="1400" spc="150" strike="noStrike" u="none" cap="all">
                <a:solidFill>
                  <a:schemeClr val="dk1"/>
                </a:solidFill>
                <a:effectLst/>
                <a:uFillTx/>
                <a:latin typeface="Arial"/>
              </a:rPr>
              <a:t>На территории МУНИЦИПАЛЬНОГО округа стабильно работают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ru-RU" sz="1400" spc="150" strike="noStrike" u="none" cap="all">
                <a:solidFill>
                  <a:schemeClr val="dk1"/>
                </a:solidFill>
                <a:effectLst/>
                <a:uFillTx/>
                <a:latin typeface="Arial"/>
              </a:rPr>
              <a:t>предприятия в сфере: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0" lang="ru-RU" sz="1400" spc="150" strike="noStrike" u="none" cap="all">
                <a:solidFill>
                  <a:schemeClr val="dk1"/>
                </a:solidFill>
                <a:effectLst/>
                <a:uFillTx/>
                <a:latin typeface="Arial"/>
              </a:rPr>
              <a:t>производства электроэнергии и тепла, в сфере железнодорожного транспорта, обрабатывающие производства,  сельского хозяйства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57" name="Shape 363"/>
          <p:cNvSpPr/>
          <p:nvPr/>
        </p:nvSpPr>
        <p:spPr>
          <a:xfrm>
            <a:off x="8080200" y="907920"/>
            <a:ext cx="3576600" cy="267948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4e4"/>
              </a:gs>
              <a:gs pos="50000">
                <a:srgbClr val="c1d1ec"/>
              </a:gs>
              <a:gs pos="100000">
                <a:srgbClr val="e0e8f5"/>
              </a:gs>
            </a:gsLst>
            <a:lin ang="5400000"/>
          </a:gradFill>
          <a:ln w="9525">
            <a:solidFill>
              <a:srgbClr val="4bacc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noAutofit/>
          </a:bodyPr>
          <a:p>
            <a:pPr algn="just" defTabSz="914400">
              <a:lnSpc>
                <a:spcPct val="100000"/>
              </a:lnSpc>
              <a:spcBef>
                <a:spcPts val="241"/>
              </a:spcBef>
              <a:tabLst>
                <a:tab algn="l" pos="0"/>
              </a:tabLst>
            </a:pPr>
            <a:endParaRPr b="0" lang="ru-RU" sz="1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spcBef>
                <a:spcPts val="241"/>
              </a:spcBef>
              <a:tabLst>
                <a:tab algn="l" pos="0"/>
              </a:tabLst>
            </a:pPr>
            <a:endParaRPr b="0" lang="ru-RU" sz="12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1" lang="ru-RU" sz="1400" spc="15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Партизанская ГРЭС является основным источником электроснабжения юго-востока приморья. </a:t>
            </a:r>
            <a:r>
              <a:rPr b="1" lang="ru-RU" sz="1350" spc="15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О</a:t>
            </a:r>
            <a:r>
              <a:rPr b="0" lang="ru-RU" sz="1350" spc="15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беспечивает электричеством Партизанск, Находку, Лазовский и Ольгинский округа. Крупнейшими потребителями света являются железная дорога, порты и заводы находки, а также более 300 тысяч бытовых потребителей</a:t>
            </a:r>
            <a:endParaRPr b="0" lang="ru-RU" sz="13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58" name="Shape 363"/>
          <p:cNvSpPr/>
          <p:nvPr/>
        </p:nvSpPr>
        <p:spPr>
          <a:xfrm>
            <a:off x="187200" y="3849840"/>
            <a:ext cx="3743280" cy="248256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4e4"/>
              </a:gs>
              <a:gs pos="50000">
                <a:srgbClr val="c1d1ec"/>
              </a:gs>
              <a:gs pos="100000">
                <a:srgbClr val="e0e8f5"/>
              </a:gs>
            </a:gsLst>
            <a:lin ang="5400000"/>
          </a:gradFill>
          <a:ln w="9525">
            <a:solidFill>
              <a:srgbClr val="4bacc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1" lang="ru-RU" sz="1400" spc="5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НА ТЕРРИТОРИИ МУНИЦИПАЛЬНОГО ОКРУГА ЗАРЕГИСТРИРОВАНО </a:t>
            </a: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373 ПРЕДПРИЯТИЯ, ИЗ НИХ: 33 – В СФЕРЕ ОБРАБАТЫВАЮЩЕГО ПРОИЗВОДСТВА, 22 – В СТРОИТЕЛЬСТВЕ, 84 – В СФЕРЕ ТОРГОВЛИ, 15 - В СЕЛЬСКОМ ХОЗЯЙСТВЕ, 7 – ГОСТИНИЦ И ОБЩЕСТВЕННОГО ПИТАНИЯ, 21 – В СФЕРЕ ОБРАЗОВАНИЯ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59" name="Shape 363"/>
          <p:cNvSpPr/>
          <p:nvPr/>
        </p:nvSpPr>
        <p:spPr>
          <a:xfrm>
            <a:off x="4149720" y="3860640"/>
            <a:ext cx="3852360" cy="2482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e0e8f5"/>
              </a:gs>
              <a:gs pos="50000">
                <a:srgbClr val="c1d1ec"/>
              </a:gs>
              <a:gs pos="100000">
                <a:srgbClr val="9ab4e4"/>
              </a:gs>
            </a:gsLst>
            <a:lin ang="2700000"/>
          </a:gradFill>
          <a:ln w="9525">
            <a:solidFill>
              <a:srgbClr val="4bacc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noAutofit/>
          </a:bodyPr>
          <a:p>
            <a:pPr algn="just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r>
              <a:rPr b="1" lang="ru-RU" sz="1400" spc="5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Основными налогоплательщиками </a:t>
            </a:r>
            <a:r>
              <a:rPr b="0" lang="ru-RU" sz="1400" spc="5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на территори муниципального округа  являются: предприятия железнодорожного транспорта, «Партизанская ГРЭС» филиала «Приморская генерация» АО «ДГК», Партизанский филиал КГУП «Примтеплоэнерго», организации и учреждения здравоохранения, образования, ГОВД г. Партизанск.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spcBef>
                <a:spcPts val="281"/>
              </a:spcBef>
              <a:tabLst>
                <a:tab algn="l" pos="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60" name="Shape 363"/>
          <p:cNvSpPr/>
          <p:nvPr/>
        </p:nvSpPr>
        <p:spPr>
          <a:xfrm>
            <a:off x="8137800" y="3680640"/>
            <a:ext cx="3741480" cy="279864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9ab4e4"/>
              </a:gs>
              <a:gs pos="50000">
                <a:srgbClr val="c1d1ec"/>
              </a:gs>
              <a:gs pos="100000">
                <a:srgbClr val="e0e8f5"/>
              </a:gs>
            </a:gsLst>
            <a:lin ang="5400000"/>
          </a:gradFill>
          <a:ln w="9525">
            <a:solidFill>
              <a:srgbClr val="4bacc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spcBef>
                <a:spcPts val="261"/>
              </a:spcBef>
              <a:tabLst>
                <a:tab algn="l" pos="0"/>
              </a:tabLst>
            </a:pPr>
            <a:endParaRPr b="0" lang="ru-RU" sz="13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spcBef>
                <a:spcPts val="261"/>
              </a:spcBef>
              <a:tabLst>
                <a:tab algn="l" pos="0"/>
              </a:tabLst>
            </a:pPr>
            <a:endParaRPr b="0" lang="ru-RU" sz="13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spcBef>
                <a:spcPts val="261"/>
              </a:spcBef>
              <a:tabLst>
                <a:tab algn="l" pos="0"/>
              </a:tabLst>
            </a:pPr>
            <a:r>
              <a:rPr b="1" lang="ru-RU" sz="1300" spc="5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НА ТЕРРИТОРИИ МУНИЦИПАЛЬНОГО ОКРУГА ДЕЙСТВУЮТ ПРЕДПРИЯТИЯ                               </a:t>
            </a:r>
            <a:r>
              <a:rPr b="0" lang="ru-RU" sz="1300" spc="51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ЖЕЛЕЗНОДОРОЖНОГО ТРАНСПОРТА: ПАРТИЗАНСКАЯ ДИСТАНЦИЯ ПУТИ, ВАГОННОЕ РЕМОНТНОЕ ДЕПО, ЛОКОМОТИВНОЕ ДЕПО, СТАНЦИЯ ПАРТИЗАНСК, ВОССТАНОВИТЕЛЬНЫЙ ПОЕЗД СТ. ПАРТИЗАНСК, ДИРЕКЦИЯ АВАРИЙНЫХ СРЕДСТВ ОАО "РЖД" ФИЛИАЛА ДАЛЬНЕВОСТОЧНОЙ ЖЕЛЕЗНОЙ ДОРОГИ</a:t>
            </a:r>
            <a:endParaRPr b="0" lang="ru-RU" sz="13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sldNum" idx="60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63E633A-BB9D-4E5B-9FC8-B3B0345FE2DF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28760" y="17640"/>
            <a:ext cx="10971000" cy="817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ОБРАЗ БУДУЩЕГО МУНИЦИПАЛЬНОГО ОКРУГА ГОРОД ПАРТИЗАНСК ПРИМОРСКОГО КРАЯ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3" name="Shape 323"/>
          <p:cNvSpPr/>
          <p:nvPr/>
        </p:nvSpPr>
        <p:spPr>
          <a:xfrm>
            <a:off x="550800" y="836640"/>
            <a:ext cx="11447280" cy="5686200"/>
          </a:xfrm>
          <a:prstGeom prst="rect">
            <a:avLst/>
          </a:prstGeom>
          <a:noFill/>
          <a:ln w="9525">
            <a:solidFill>
              <a:srgbClr val="4bacc6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accent5"/>
                </a:solidFill>
                <a:effectLst/>
                <a:uFillTx/>
                <a:latin typeface="Calibri"/>
              </a:rPr>
              <a:t>Карта территории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64" name="Shape 324"/>
          <p:cNvSpPr/>
          <p:nvPr/>
        </p:nvSpPr>
        <p:spPr>
          <a:xfrm>
            <a:off x="5232240" y="836640"/>
            <a:ext cx="6765840" cy="1438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Представление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</a:t>
            </a: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будущего: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1. Создание  туристического кластера; 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2. Создание на территории конкурентоспособной туристской индустрии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3. Увеличение показателей производства сельскохозяйственной продукции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4. Удержание численности населения муниципального округа город Партизанск.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65" name="Shape 325"/>
          <p:cNvSpPr/>
          <p:nvPr/>
        </p:nvSpPr>
        <p:spPr>
          <a:xfrm>
            <a:off x="5232240" y="2529000"/>
            <a:ext cx="6765840" cy="2230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Ключевые векторы экономического развития МО: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1. Развитие туристической отрасли, условий для интенсивного развития туристско - рекреационного комплекса, увеличение потока туристов и доходов бюджета на основе создания, продвижения и эффективного использования имеющихся ресурсов и возможностей.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2. Увеличение доли малого и среднего предпринимательства в туристической отрасли на 20%.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3. Создание условий для развития конкурентоспособной туристической индустрии и повышение качества туристских услуг.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166" name="Рисунок 11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390400" y="106200"/>
            <a:ext cx="607680" cy="68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7" name="Рисунок 14" descr="Партизанск на карте.png"/>
          <p:cNvPicPr/>
          <p:nvPr/>
        </p:nvPicPr>
        <p:blipFill>
          <a:blip r:embed="rId2"/>
          <a:stretch/>
        </p:blipFill>
        <p:spPr>
          <a:xfrm>
            <a:off x="479520" y="836640"/>
            <a:ext cx="4535280" cy="5686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8" name="Shape 324"/>
          <p:cNvSpPr/>
          <p:nvPr/>
        </p:nvSpPr>
        <p:spPr>
          <a:xfrm>
            <a:off x="5232240" y="5013360"/>
            <a:ext cx="6765840" cy="150948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Что уникального МО дает инвестору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1. Наличие свободных земельных участков общей площадью  600 ГА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2.  60 км. по автомобильной дороги до Порт Восточный.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3. Через МО проходит железная дорога Владивосток-Находка-порт Восточный</a:t>
            </a: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endParaRPr b="0" lang="ru-RU" sz="1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sldNum" idx="61"/>
          </p:nvPr>
        </p:nvSpPr>
        <p:spPr>
          <a:xfrm>
            <a:off x="9155160" y="646920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1456E6B-A7D6-4184-BBD5-6343872AB7D1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480" y="-4680"/>
            <a:ext cx="10131120" cy="114120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ПРЕИМУЩЕСТВА МУНИЦИПАЛЬНОГО ОКРУГА ГОРОД ПАРТИЗАНСК ПРИМОРСКОГО КРАЯ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171" name="Рисунок 3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209320" y="476280"/>
            <a:ext cx="679320" cy="79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2" name="Shape 363"/>
          <p:cNvSpPr/>
          <p:nvPr/>
        </p:nvSpPr>
        <p:spPr>
          <a:xfrm>
            <a:off x="301680" y="1413000"/>
            <a:ext cx="5505120" cy="49669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miter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numCol="1" spcCol="0" lIns="90000" rIns="90000" tIns="45000" bIns="45000" anchor="ctr">
            <a:noAutofit/>
          </a:bodyPr>
          <a:p>
            <a:pPr marL="216000" indent="-2160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Транспортная доступность: наличие сети транзитных дорог, ж/д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Близость к странам АТР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Сложившиеся транспортно-логистические мощности 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Специальный режим (Свободный порт Владивосток)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Развитое малое предпринимательство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Стабильность в деятельности крупных и средних предприятий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 Энергетические мощности (реконструкция Партизанской ГРЭСС)</a:t>
            </a:r>
            <a:endParaRPr b="0" lang="ru-RU" sz="2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73" name="Shape 363"/>
          <p:cNvSpPr/>
          <p:nvPr/>
        </p:nvSpPr>
        <p:spPr>
          <a:xfrm>
            <a:off x="6138720" y="1413000"/>
            <a:ext cx="5441760" cy="49669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800" strike="noStrike" u="none">
                <a:solidFill>
                  <a:schemeClr val="accent5"/>
                </a:solidFill>
                <a:effectLst/>
                <a:uFillTx/>
                <a:latin typeface="Calibri"/>
              </a:rPr>
              <a:t>Логистика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174" name="Прямоугольник 6"/>
          <p:cNvSpPr/>
          <p:nvPr/>
        </p:nvSpPr>
        <p:spPr>
          <a:xfrm>
            <a:off x="6485040" y="1479600"/>
            <a:ext cx="5022720" cy="1462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Партизанск  облагает уникальными природными возможностями, что  позволяет говорить о развитии туризма, как о полноценной отрасли экономики.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175" name="Picture 2" descr=""/>
          <p:cNvPicPr/>
          <p:nvPr/>
        </p:nvPicPr>
        <p:blipFill>
          <a:blip r:embed="rId2"/>
          <a:stretch/>
        </p:blipFill>
        <p:spPr>
          <a:xfrm>
            <a:off x="6484680" y="3106080"/>
            <a:ext cx="4750560" cy="2734560"/>
          </a:xfrm>
          <a:prstGeom prst="rect">
            <a:avLst/>
          </a:prstGeom>
          <a:noFill/>
          <a:ln w="0">
            <a:noFill/>
          </a:ln>
          <a:effectLst>
            <a:softEdge rad="112680"/>
          </a:effectLst>
        </p:spPr>
      </p:pic>
      <p:sp>
        <p:nvSpPr>
          <p:cNvPr id="176" name="PlaceHolder 2"/>
          <p:cNvSpPr>
            <a:spLocks noGrp="1"/>
          </p:cNvSpPr>
          <p:nvPr>
            <p:ph type="sldNum" idx="62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EB2CA49-34D2-48CD-A1D7-CB3B0F0D5A9B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334800" y="103320"/>
            <a:ext cx="10971000" cy="74124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СОЦИАЛЬНО-ЭКОНОМИЧЕСКИЕ ПОКАЗАТЕЛИ</a:t>
            </a:r>
            <a:br>
              <a:rPr sz="2400"/>
            </a:b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178" name="Рисунок 16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328480" y="103320"/>
            <a:ext cx="607680" cy="68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9" name="PlaceHolder 2"/>
          <p:cNvSpPr>
            <a:spLocks noGrp="1"/>
          </p:cNvSpPr>
          <p:nvPr>
            <p:ph type="sldNum" idx="63"/>
          </p:nvPr>
        </p:nvSpPr>
        <p:spPr>
          <a:xfrm>
            <a:off x="9342360" y="649296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67F5A2D-DCEC-441E-958B-76624C6229BA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graphicFrame>
        <p:nvGraphicFramePr>
          <p:cNvPr id="180" name="Диаграмма 33"/>
          <p:cNvGraphicFramePr/>
          <p:nvPr/>
        </p:nvGraphicFramePr>
        <p:xfrm>
          <a:off x="4223880" y="5157360"/>
          <a:ext cx="3990600" cy="1583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5" name="Диаграмма 21"/>
          <p:cNvGraphicFramePr/>
          <p:nvPr/>
        </p:nvGraphicFramePr>
        <p:xfrm>
          <a:off x="263520" y="620640"/>
          <a:ext cx="3943080" cy="1580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0" name="Диаграмма 23"/>
          <p:cNvGraphicFramePr/>
          <p:nvPr/>
        </p:nvGraphicFramePr>
        <p:xfrm>
          <a:off x="263520" y="2205000"/>
          <a:ext cx="3943080" cy="172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5" name="Диаграмма 18"/>
          <p:cNvGraphicFramePr/>
          <p:nvPr/>
        </p:nvGraphicFramePr>
        <p:xfrm>
          <a:off x="263520" y="3789000"/>
          <a:ext cx="3943080" cy="1580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00" name="Picture 2" descr=""/>
          <p:cNvPicPr/>
          <p:nvPr/>
        </p:nvPicPr>
        <p:blipFill>
          <a:blip r:embed="rId6"/>
          <a:stretch/>
        </p:blipFill>
        <p:spPr>
          <a:xfrm>
            <a:off x="335520" y="5229360"/>
            <a:ext cx="3744000" cy="14936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1" name="Picture 3" descr=""/>
          <p:cNvPicPr/>
          <p:nvPr/>
        </p:nvPicPr>
        <p:blipFill>
          <a:blip r:embed="rId7"/>
          <a:stretch/>
        </p:blipFill>
        <p:spPr>
          <a:xfrm>
            <a:off x="4079880" y="548640"/>
            <a:ext cx="3931920" cy="1615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2" name="Picture 4" descr=""/>
          <p:cNvPicPr/>
          <p:nvPr/>
        </p:nvPicPr>
        <p:blipFill>
          <a:blip r:embed="rId8"/>
          <a:stretch/>
        </p:blipFill>
        <p:spPr>
          <a:xfrm>
            <a:off x="4079880" y="2205000"/>
            <a:ext cx="4017600" cy="1542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3" name="Picture 5" descr=""/>
          <p:cNvPicPr/>
          <p:nvPr/>
        </p:nvPicPr>
        <p:blipFill>
          <a:blip r:embed="rId9"/>
          <a:stretch/>
        </p:blipFill>
        <p:spPr>
          <a:xfrm>
            <a:off x="4079880" y="3717000"/>
            <a:ext cx="4017600" cy="14745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" name="Picture 6" descr=""/>
          <p:cNvPicPr/>
          <p:nvPr/>
        </p:nvPicPr>
        <p:blipFill>
          <a:blip r:embed="rId10"/>
          <a:stretch/>
        </p:blipFill>
        <p:spPr>
          <a:xfrm>
            <a:off x="8174160" y="720000"/>
            <a:ext cx="3885840" cy="15098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5" name="Picture 7" descr=""/>
          <p:cNvPicPr/>
          <p:nvPr/>
        </p:nvPicPr>
        <p:blipFill>
          <a:blip r:embed="rId11"/>
          <a:stretch/>
        </p:blipFill>
        <p:spPr>
          <a:xfrm>
            <a:off x="8174160" y="2205000"/>
            <a:ext cx="4017600" cy="1609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6" name="Picture 8" descr=""/>
          <p:cNvPicPr/>
          <p:nvPr/>
        </p:nvPicPr>
        <p:blipFill>
          <a:blip r:embed="rId12"/>
          <a:stretch/>
        </p:blipFill>
        <p:spPr>
          <a:xfrm>
            <a:off x="8174160" y="3717000"/>
            <a:ext cx="4017600" cy="1609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7" name="Picture 9" descr=""/>
          <p:cNvPicPr/>
          <p:nvPr/>
        </p:nvPicPr>
        <p:blipFill>
          <a:blip r:embed="rId13"/>
          <a:stretch/>
        </p:blipFill>
        <p:spPr>
          <a:xfrm>
            <a:off x="8174160" y="5248440"/>
            <a:ext cx="4017600" cy="1609200"/>
          </a:xfrm>
          <a:prstGeom prst="rect">
            <a:avLst/>
          </a:prstGeom>
          <a:noFill/>
          <a:ln w="9525">
            <a:noFill/>
          </a:ln>
        </p:spPr>
      </p:pic>
    </p:spTree>
  </p:cSld>
  <p:transition>
    <p:wipe dir="r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550800" y="260280"/>
            <a:ext cx="10971000" cy="71892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РЕСУРСНАЯ БАЗА МУНИЦИПАЛЬНОГО ОКРУГА ГОРОД ПАРТИЗАНСК ПРИМОРСКОГО КРАЯ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9" name="Shape 360"/>
          <p:cNvSpPr/>
          <p:nvPr/>
        </p:nvSpPr>
        <p:spPr>
          <a:xfrm>
            <a:off x="982800" y="907920"/>
            <a:ext cx="4997160" cy="9349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17375e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216000" indent="-216000" defTabSz="914400">
              <a:lnSpc>
                <a:spcPct val="100000"/>
              </a:lnSpc>
              <a:buClr>
                <a:srgbClr val="17375e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Calibri"/>
              </a:rPr>
              <a:t> </a:t>
            </a:r>
            <a:r>
              <a:rPr b="0" lang="ru-RU" sz="1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Трудоспособное население  - 20584 чел.</a:t>
            </a:r>
            <a:endParaRPr b="0" lang="ru-RU" sz="17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Численность безработных – 66 чел.</a:t>
            </a:r>
            <a:endParaRPr b="0" lang="ru-RU" sz="17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Вакансии – 449 ед.</a:t>
            </a:r>
            <a:endParaRPr b="0" lang="ru-RU" sz="17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10" name="Shape 362"/>
          <p:cNvSpPr/>
          <p:nvPr/>
        </p:nvSpPr>
        <p:spPr>
          <a:xfrm>
            <a:off x="6240600" y="907920"/>
            <a:ext cx="4852800" cy="194292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ru-RU" sz="16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Автомобильные дороги местного значения с твердым покрытием  - 98,4 км.;</a:t>
            </a:r>
            <a:endParaRPr b="0" lang="ru-RU" sz="17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Автомобильные дороги местного значения с грунтовым покрытием – 254,4 км.</a:t>
            </a:r>
            <a:endParaRPr b="0" lang="ru-RU" sz="17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Электрическая Мощность Партизанской ГРЭСС - составляет 199,744 МВт. </a:t>
            </a:r>
            <a:endParaRPr b="0" lang="ru-RU" sz="17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11" name="Shape 363"/>
          <p:cNvSpPr/>
          <p:nvPr/>
        </p:nvSpPr>
        <p:spPr>
          <a:xfrm>
            <a:off x="839880" y="1989000"/>
            <a:ext cx="5109840" cy="44622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4a7ebb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 defTabSz="914400">
              <a:lnSpc>
                <a:spcPct val="100000"/>
              </a:lnSpc>
              <a:tabLst>
                <a:tab algn="l" pos="0"/>
              </a:tabLst>
            </a:pP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Муниципальный округ имеет выгодное транспортно-географическое положение, обусловленное наличием магистральных электрифицированных железных дорог (Владивосток − Партизанск − Находка − Порт Восточный), входящих в систему Транссибирской магистрали и государственных автострад. Практически все населенные пункты связаны шоссейными или улучшенными грунтовыми дорогами, как между собой, так и с автомобильной дорогой общего пользования «Шкотово – Партизанск-Находка», «Шкотово-Казанка – Фроловка-Лазо»,  (с выходом на автодорогу Федерального значения «Находка – Сергеевка – Хабаровск»)</a:t>
            </a:r>
            <a:endParaRPr b="0" lang="ru-RU" sz="17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12" name="Рисунок 10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136240" y="333360"/>
            <a:ext cx="718920" cy="7552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3" name="Shape 361"/>
          <p:cNvSpPr/>
          <p:nvPr/>
        </p:nvSpPr>
        <p:spPr>
          <a:xfrm>
            <a:off x="6240600" y="3068640"/>
            <a:ext cx="4894200" cy="331128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a4c1ff"/>
              </a:gs>
              <a:gs pos="35000">
                <a:srgbClr val="bfd4fe"/>
              </a:gs>
              <a:gs pos="100000">
                <a:srgbClr val="e5efff"/>
              </a:gs>
            </a:gsLst>
            <a:lin ang="16200000"/>
          </a:gradFill>
          <a:ln>
            <a:solidFill>
              <a:srgbClr val="17375e"/>
            </a:solidFill>
            <a:round/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Земли сельхоз назначения – 11812 ГА,  </a:t>
            </a:r>
            <a:r>
              <a:rPr b="0" lang="ru-RU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в том числе </a:t>
            </a: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Пашни 878 ГА;</a:t>
            </a:r>
            <a:endParaRPr b="0" lang="ru-RU" sz="17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Земли лесного фонда -80391 ГА;</a:t>
            </a:r>
            <a:endParaRPr b="0" lang="ru-RU" sz="17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Грандиориты 2354 тыс.куб. м.</a:t>
            </a:r>
            <a:endParaRPr b="0" lang="ru-RU" sz="17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Щебень – 8804 млн,тонн;</a:t>
            </a:r>
            <a:endParaRPr b="0" lang="ru-RU" sz="17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Граниты (Бутовый камень) – 2354 тыс. куб.м.</a:t>
            </a:r>
            <a:endParaRPr b="0" lang="ru-RU" sz="17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Вода - 40000куб. метров / сут.</a:t>
            </a:r>
            <a:endParaRPr b="0" lang="ru-RU" sz="17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216000" indent="-21600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ru-RU" sz="175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Каменный уголь – 435000 тыс.тонн (глубокие залежи).</a:t>
            </a:r>
            <a:endParaRPr b="0" lang="ru-RU" sz="175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sldNum" idx="64"/>
          </p:nvPr>
        </p:nvSpPr>
        <p:spPr>
          <a:xfrm>
            <a:off x="8737560" y="635652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7C652D5-22CB-4604-8066-93ACB6391B52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Picture 5" descr="ЖД Парт"/>
          <p:cNvPicPr/>
          <p:nvPr/>
        </p:nvPicPr>
        <p:blipFill>
          <a:blip r:embed="rId1"/>
          <a:stretch/>
        </p:blipFill>
        <p:spPr>
          <a:xfrm>
            <a:off x="316440" y="1728000"/>
            <a:ext cx="4174920" cy="2590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6" name="Shape 357"/>
          <p:cNvSpPr/>
          <p:nvPr/>
        </p:nvSpPr>
        <p:spPr>
          <a:xfrm>
            <a:off x="333360" y="282600"/>
            <a:ext cx="9936000" cy="7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ru-RU" sz="2400" strike="noStrike" u="none">
                <a:solidFill>
                  <a:srgbClr val="558ed5"/>
                </a:solidFill>
                <a:effectLst/>
                <a:uFillTx/>
                <a:latin typeface="Arial"/>
              </a:rPr>
              <a:t>РЕСУРСНАЯ БАЗА МУНИЦИПАЛЬНОГО ОКРУГА ГОРОД ПАРТИЗАНСК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17" name="Рисунок 10" descr="C:\Users\duma3@Ptca1.com\Desktop\gerb-upr.jpg"/>
          <p:cNvPicPr/>
          <p:nvPr/>
        </p:nvPicPr>
        <p:blipFill>
          <a:blip r:embed="rId2"/>
          <a:stretch/>
        </p:blipFill>
        <p:spPr>
          <a:xfrm>
            <a:off x="11136240" y="333360"/>
            <a:ext cx="718920" cy="7552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8" name="Прямоугольник 4"/>
          <p:cNvSpPr/>
          <p:nvPr/>
        </p:nvSpPr>
        <p:spPr>
          <a:xfrm>
            <a:off x="334800" y="1098000"/>
            <a:ext cx="4464000" cy="67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defTabSz="914400">
              <a:lnSpc>
                <a:spcPct val="100000"/>
              </a:lnSpc>
              <a:spcBef>
                <a:spcPts val="241"/>
              </a:spcBef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Транспортный узел: 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241"/>
              </a:spcBef>
              <a:tabLst>
                <a:tab algn="l" pos="0"/>
              </a:tabLst>
            </a:pPr>
            <a:r>
              <a:rPr b="1" lang="ru-RU" sz="18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Arial"/>
              </a:rPr>
              <a:t>  «Владивосток-Партизанск-Находка»</a:t>
            </a:r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19" name="Picture 3" descr=""/>
          <p:cNvPicPr/>
          <p:nvPr/>
        </p:nvPicPr>
        <p:blipFill>
          <a:blip r:embed="rId3"/>
          <a:stretch/>
        </p:blipFill>
        <p:spPr>
          <a:xfrm>
            <a:off x="7751880" y="1341360"/>
            <a:ext cx="4151160" cy="30556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0" name="Прямоугольник 7"/>
          <p:cNvSpPr/>
          <p:nvPr/>
        </p:nvSpPr>
        <p:spPr>
          <a:xfrm>
            <a:off x="7751880" y="836640"/>
            <a:ext cx="3166920" cy="45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Calibri"/>
              </a:rPr>
              <a:t>Природные ресурсы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pic>
        <p:nvPicPr>
          <p:cNvPr id="221" name="Picture 4" descr=""/>
          <p:cNvPicPr/>
          <p:nvPr/>
        </p:nvPicPr>
        <p:blipFill>
          <a:blip r:embed="rId4"/>
          <a:stretch/>
        </p:blipFill>
        <p:spPr>
          <a:xfrm>
            <a:off x="3935520" y="3213000"/>
            <a:ext cx="4227480" cy="33829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2" name="Прямоугольник 10"/>
          <p:cNvSpPr/>
          <p:nvPr/>
        </p:nvSpPr>
        <p:spPr>
          <a:xfrm>
            <a:off x="4583160" y="2492280"/>
            <a:ext cx="3166920" cy="82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ru-RU" sz="2400" strike="noStrike" u="none">
                <a:solidFill>
                  <a:schemeClr val="dk2">
                    <a:lumMod val="75000"/>
                  </a:schemeClr>
                </a:solidFill>
                <a:effectLst/>
                <a:uFillTx/>
                <a:latin typeface="Calibri"/>
              </a:rPr>
              <a:t>Энергетические мощности</a:t>
            </a:r>
            <a:endParaRPr b="0" lang="ru-RU" sz="24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23" name="PlaceHolder 1"/>
          <p:cNvSpPr>
            <a:spLocks noGrp="1"/>
          </p:cNvSpPr>
          <p:nvPr>
            <p:ph type="sldNum" idx="65"/>
          </p:nvPr>
        </p:nvSpPr>
        <p:spPr>
          <a:xfrm>
            <a:off x="8920080" y="641520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DD9DDFCB-E63C-49EB-90DE-DC0851BA8FDE}" type="slidenum">
              <a:rPr b="0" lang="ru-RU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1631880" y="333360"/>
            <a:ext cx="9070920" cy="501480"/>
          </a:xfrm>
          <a:prstGeom prst="rect">
            <a:avLst/>
          </a:prstGeom>
          <a:noFill/>
          <a:ln w="936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400" spc="150" strike="noStrike" u="none">
                <a:solidFill>
                  <a:srgbClr val="558ed5"/>
                </a:solidFill>
                <a:effectLst/>
                <a:uFillTx/>
                <a:latin typeface="Arial"/>
                <a:ea typeface="Arial"/>
              </a:rPr>
              <a:t>КЛЮЧЕВЫЕ ПРЕДПРИЯТИЯ – КОМПЕТЕНЦИИ</a:t>
            </a:r>
            <a:endParaRPr b="0" lang="ru-RU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5" name="Shape 370"/>
          <p:cNvSpPr/>
          <p:nvPr/>
        </p:nvSpPr>
        <p:spPr>
          <a:xfrm flipV="1" rot="10800000">
            <a:off x="339840" y="1197360"/>
            <a:ext cx="1222200" cy="22896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400" bIns="0" anchor="t">
            <a:spAutoFit/>
          </a:bodyPr>
          <a:p>
            <a:pPr marL="11160" algn="ctr" defTabSz="914400">
              <a:lnSpc>
                <a:spcPct val="100000"/>
              </a:lnSpc>
              <a:spcBef>
                <a:spcPts val="113"/>
              </a:spcBef>
            </a:pPr>
            <a:r>
              <a:rPr b="1" lang="ru-RU" sz="1400" strike="noStrike" u="none">
                <a:solidFill>
                  <a:srgbClr val="414042"/>
                </a:solidFill>
                <a:effectLst/>
                <a:uFillTx/>
                <a:latin typeface="Arial Black"/>
                <a:ea typeface="Arial Black"/>
              </a:rPr>
              <a:t> Х </a:t>
            </a:r>
            <a:r>
              <a:rPr b="0" lang="ru-RU" sz="1000" strike="noStrike" u="none">
                <a:solidFill>
                  <a:srgbClr val="414042"/>
                </a:solidFill>
                <a:effectLst/>
                <a:uFillTx/>
                <a:latin typeface="Arial Black"/>
                <a:ea typeface="Arial Black"/>
              </a:rPr>
              <a:t>компаний</a:t>
            </a:r>
            <a:endParaRPr b="0" lang="ru-RU" sz="10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26" name="Shape 373"/>
          <p:cNvSpPr/>
          <p:nvPr/>
        </p:nvSpPr>
        <p:spPr>
          <a:xfrm>
            <a:off x="227160" y="1881360"/>
            <a:ext cx="1147680" cy="24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4400" bIns="0" anchor="t">
            <a:spAutoFit/>
          </a:bodyPr>
          <a:p>
            <a:pPr marL="11160" algn="ctr" defTabSz="914400">
              <a:lnSpc>
                <a:spcPct val="100000"/>
              </a:lnSpc>
              <a:spcBef>
                <a:spcPts val="113"/>
              </a:spcBef>
              <a:tabLst>
                <a:tab algn="l" pos="0"/>
              </a:tabLst>
            </a:pPr>
            <a:r>
              <a:rPr b="1" lang="ru-RU" sz="1490" strike="noStrike" u="none">
                <a:solidFill>
                  <a:srgbClr val="414042"/>
                </a:solidFill>
                <a:effectLst/>
                <a:uFillTx/>
                <a:latin typeface="Arial Black"/>
                <a:ea typeface="Arial Black"/>
              </a:rPr>
              <a:t>     80%+</a:t>
            </a:r>
            <a:endParaRPr b="0" lang="ru-RU" sz="149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27" name="Shape 374"/>
          <p:cNvSpPr/>
          <p:nvPr/>
        </p:nvSpPr>
        <p:spPr>
          <a:xfrm>
            <a:off x="299880" y="2170080"/>
            <a:ext cx="1144440" cy="21240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160" bIns="0" anchor="t">
            <a:spAutoFit/>
          </a:bodyPr>
          <a:p>
            <a:pPr marL="11160" algn="ctr" defTabSz="914400">
              <a:lnSpc>
                <a:spcPts val="788"/>
              </a:lnSpc>
              <a:spcBef>
                <a:spcPts val="88"/>
              </a:spcBef>
            </a:pPr>
            <a:r>
              <a:rPr b="1" lang="ru-RU" sz="800" strike="noStrike" u="none">
                <a:solidFill>
                  <a:srgbClr val="414042"/>
                </a:solidFill>
                <a:effectLst/>
                <a:uFillTx/>
                <a:latin typeface="Arial Black"/>
                <a:ea typeface="Arial Black"/>
              </a:rPr>
              <a:t>экономики территории</a:t>
            </a:r>
            <a:endParaRPr b="0" lang="ru-RU" sz="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28" name="Shape 375"/>
          <p:cNvSpPr/>
          <p:nvPr/>
        </p:nvSpPr>
        <p:spPr>
          <a:xfrm>
            <a:off x="338040" y="3500280"/>
            <a:ext cx="360" cy="2649600"/>
          </a:xfrm>
          <a:prstGeom prst="line">
            <a:avLst/>
          </a:prstGeom>
          <a:ln w="28575">
            <a:solidFill>
              <a:srgbClr val="c2c3c3"/>
            </a:solidFill>
            <a:round/>
          </a:ln>
        </p:spPr>
        <p:style>
          <a:lnRef idx="0"/>
          <a:fillRef idx="0">
            <a:schemeClr val="accent1"/>
          </a:fillRef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endParaRPr b="0" lang="ru-RU" sz="18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29" name="Shape 376"/>
          <p:cNvSpPr/>
          <p:nvPr/>
        </p:nvSpPr>
        <p:spPr>
          <a:xfrm>
            <a:off x="247680" y="3360600"/>
            <a:ext cx="177480" cy="177480"/>
          </a:xfrm>
          <a:prstGeom prst="ellipse">
            <a:avLst/>
          </a:prstGeom>
          <a:solidFill>
            <a:schemeClr val="bg1">
              <a:lumMod val="75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580" strike="noStrike" u="non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30" name="Shape 377"/>
          <p:cNvSpPr/>
          <p:nvPr/>
        </p:nvSpPr>
        <p:spPr>
          <a:xfrm>
            <a:off x="220680" y="6021360"/>
            <a:ext cx="177480" cy="1792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4f81bd"/>
            </a:solidFill>
            <a:round/>
          </a:ln>
        </p:spPr>
        <p:style>
          <a:lnRef idx="0"/>
          <a:fillRef idx="1">
            <a:schemeClr val="lt1"/>
          </a:fillRef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580" strike="noStrike" u="non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sp>
        <p:nvSpPr>
          <p:cNvPr id="231" name="Shape 378"/>
          <p:cNvSpPr/>
          <p:nvPr/>
        </p:nvSpPr>
        <p:spPr>
          <a:xfrm>
            <a:off x="533520" y="3321000"/>
            <a:ext cx="1006200" cy="4471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160" bIns="0" anchor="t">
            <a:spAutoFit/>
          </a:bodyPr>
          <a:p>
            <a:pPr marL="11160" algn="ctr" defTabSz="914400">
              <a:lnSpc>
                <a:spcPct val="100000"/>
              </a:lnSpc>
              <a:spcBef>
                <a:spcPts val="88"/>
              </a:spcBef>
            </a:pPr>
            <a:r>
              <a:rPr b="1" lang="ru-RU" sz="900" strike="noStrike" u="none">
                <a:solidFill>
                  <a:srgbClr val="414042"/>
                </a:solidFill>
                <a:effectLst/>
                <a:uFillTx/>
                <a:latin typeface="Arial Black"/>
                <a:ea typeface="Arial Black"/>
              </a:rPr>
              <a:t>Отраслевые 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11160" algn="ctr" defTabSz="914400">
              <a:lnSpc>
                <a:spcPct val="100000"/>
              </a:lnSpc>
              <a:spcBef>
                <a:spcPts val="88"/>
              </a:spcBef>
            </a:pPr>
            <a:r>
              <a:rPr b="1" lang="ru-RU" sz="900" strike="noStrike" u="none">
                <a:solidFill>
                  <a:srgbClr val="414042"/>
                </a:solidFill>
                <a:effectLst/>
                <a:uFillTx/>
                <a:latin typeface="Arial Black"/>
                <a:ea typeface="Arial Black"/>
              </a:rPr>
              <a:t>компетенции 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11160" algn="ctr" defTabSz="914400">
              <a:lnSpc>
                <a:spcPct val="100000"/>
              </a:lnSpc>
              <a:spcBef>
                <a:spcPts val="88"/>
              </a:spcBef>
            </a:pPr>
            <a:r>
              <a:rPr b="1" lang="ru-RU" sz="900" strike="noStrike" u="none">
                <a:solidFill>
                  <a:srgbClr val="414042"/>
                </a:solidFill>
                <a:effectLst/>
                <a:uFillTx/>
                <a:latin typeface="Arial Black"/>
                <a:ea typeface="Arial Black"/>
              </a:rPr>
              <a:t>МО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32" name="Shape 379"/>
          <p:cNvSpPr/>
          <p:nvPr/>
        </p:nvSpPr>
        <p:spPr>
          <a:xfrm>
            <a:off x="527040" y="4675320"/>
            <a:ext cx="1150560" cy="2984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160" bIns="0" anchor="t">
            <a:spAutoFit/>
          </a:bodyPr>
          <a:p>
            <a:pPr marL="11160" algn="ctr" defTabSz="914400">
              <a:lnSpc>
                <a:spcPct val="100000"/>
              </a:lnSpc>
              <a:spcBef>
                <a:spcPts val="88"/>
              </a:spcBef>
            </a:pPr>
            <a:r>
              <a:rPr b="1" lang="ru-RU" sz="900" strike="noStrike" u="none">
                <a:solidFill>
                  <a:srgbClr val="414042"/>
                </a:solidFill>
                <a:effectLst/>
                <a:uFillTx/>
                <a:latin typeface="Arial Black"/>
                <a:ea typeface="Arial Black"/>
              </a:rPr>
              <a:t>Компетенции 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11160" algn="ctr" defTabSz="914400">
              <a:lnSpc>
                <a:spcPct val="100000"/>
              </a:lnSpc>
              <a:spcBef>
                <a:spcPts val="88"/>
              </a:spcBef>
            </a:pPr>
            <a:r>
              <a:rPr b="1" lang="ru-RU" sz="900" strike="noStrike" u="none">
                <a:solidFill>
                  <a:srgbClr val="414042"/>
                </a:solidFill>
                <a:effectLst/>
                <a:uFillTx/>
                <a:latin typeface="Arial Black"/>
                <a:ea typeface="Arial Black"/>
              </a:rPr>
              <a:t>бизнеса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33" name="Shape 380"/>
          <p:cNvSpPr/>
          <p:nvPr/>
        </p:nvSpPr>
        <p:spPr>
          <a:xfrm>
            <a:off x="527040" y="5878440"/>
            <a:ext cx="1150560" cy="57204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1160" bIns="0" anchor="t">
            <a:spAutoFit/>
          </a:bodyPr>
          <a:p>
            <a:pPr marL="11160" algn="ctr" defTabSz="914400">
              <a:lnSpc>
                <a:spcPct val="100000"/>
              </a:lnSpc>
              <a:spcBef>
                <a:spcPts val="88"/>
              </a:spcBef>
            </a:pPr>
            <a:r>
              <a:rPr b="1" lang="ru-RU" sz="900" strike="noStrike" u="none">
                <a:solidFill>
                  <a:srgbClr val="414042"/>
                </a:solidFill>
                <a:effectLst/>
                <a:uFillTx/>
                <a:latin typeface="Arial Black"/>
                <a:ea typeface="Arial Black"/>
              </a:rPr>
              <a:t>Носители 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  <a:p>
            <a:pPr marL="11160" algn="ctr" defTabSz="914400">
              <a:lnSpc>
                <a:spcPct val="100000"/>
              </a:lnSpc>
              <a:spcBef>
                <a:spcPts val="88"/>
              </a:spcBef>
            </a:pPr>
            <a:r>
              <a:rPr b="1" lang="ru-RU" sz="900" strike="noStrike" u="none">
                <a:solidFill>
                  <a:srgbClr val="414042"/>
                </a:solidFill>
                <a:effectLst/>
                <a:uFillTx/>
                <a:latin typeface="Arial Black"/>
                <a:ea typeface="Arial Black"/>
              </a:rPr>
              <a:t>компетенций                        – персонал</a:t>
            </a:r>
            <a:endParaRPr b="0" lang="ru-RU" sz="900" strike="noStrike" u="none">
              <a:solidFill>
                <a:srgbClr val="000000"/>
              </a:solidFill>
              <a:effectLst/>
              <a:uFillTx/>
              <a:latin typeface="XO Oriel"/>
            </a:endParaRPr>
          </a:p>
        </p:txBody>
      </p:sp>
      <p:sp>
        <p:nvSpPr>
          <p:cNvPr id="234" name="Shape 381"/>
          <p:cNvSpPr/>
          <p:nvPr/>
        </p:nvSpPr>
        <p:spPr>
          <a:xfrm>
            <a:off x="220680" y="4735440"/>
            <a:ext cx="177480" cy="17748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/>
            </a:solidFill>
            <a:round/>
          </a:ln>
        </p:spPr>
        <p:style>
          <a:lnRef idx="0"/>
          <a:fillRef idx="1">
            <a:schemeClr val="lt1"/>
          </a:fillRef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1580" strike="noStrike" u="none">
              <a:solidFill>
                <a:srgbClr val="ffffff"/>
              </a:solidFill>
              <a:effectLst/>
              <a:uFillTx/>
              <a:latin typeface="Calibri"/>
              <a:ea typeface="Calibri"/>
            </a:endParaRPr>
          </a:p>
        </p:txBody>
      </p:sp>
      <p:pic>
        <p:nvPicPr>
          <p:cNvPr id="235" name="Рисунок 19" descr="C:\Users\duma3@Ptca1.com\Desktop\gerb-upr.jpg"/>
          <p:cNvPicPr/>
          <p:nvPr/>
        </p:nvPicPr>
        <p:blipFill>
          <a:blip r:embed="rId1"/>
          <a:stretch/>
        </p:blipFill>
        <p:spPr>
          <a:xfrm>
            <a:off x="11209320" y="260280"/>
            <a:ext cx="752400" cy="82836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36" name="Таблица 16"/>
          <p:cNvGraphicFramePr/>
          <p:nvPr/>
        </p:nvGraphicFramePr>
        <p:xfrm>
          <a:off x="1703520" y="907920"/>
          <a:ext cx="9432000" cy="5857200"/>
        </p:xfrm>
        <a:graphic>
          <a:graphicData uri="http://schemas.openxmlformats.org/drawingml/2006/table">
            <a:tbl>
              <a:tblPr/>
              <a:tblGrid>
                <a:gridCol w="576000"/>
                <a:gridCol w="2952000"/>
                <a:gridCol w="4824360"/>
                <a:gridCol w="1080000"/>
              </a:tblGrid>
              <a:tr h="433800"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en-US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N</a:t>
                      </a: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П/п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 Компания / КФХ/ ИП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сфера деятельности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 доля в экономике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85840">
                <a:tc gridSpan="3"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1. Предприятия с долей государственного капитала, государственные и краевые предприятия 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75%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33160"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1.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marL="856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«Партизанская ГРЭС» филиала «Приморская генерация» АО «ДГК»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marL="856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Производство и распределение электрической и тепловой энергии.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33800"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2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marL="856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Предприятия железнодорожного транспорта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marL="856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Ремонт и обслуживание ЖД транспорта и объектов железнодорожной инфраструктуры, перевозка грузов. 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31920">
                <a:tc gridSpan="3"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2. Предприятия частной формы собственности в сфере  производства и переработки продуктов питания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15%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3800"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marL="856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ООО «ФармОушен Лаб»</a:t>
                      </a:r>
                      <a:br>
                        <a:rPr sz="1100"/>
                      </a:b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marL="856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Производство бадов из компонентов морских глубин. Торговая марка «Дары Моря»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33160"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2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marL="856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ООО «Лазурный» , ООО «ДЭМ-Лазурный»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Тепличное хозяйство по выращиванию овощей.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33800"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3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marL="856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ООО «Мартин Восток»</a:t>
                      </a:r>
                      <a:br>
                        <a:rPr sz="1100"/>
                      </a:b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marL="85680"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Производство продуктов питания под торговой  маркой «ОТ Мартина».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52360"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4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ООО «Партизанский пивзавод»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Производство пива.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433800"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5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ООО «К/х «Бархатное»</a:t>
                      </a:r>
                      <a:br>
                        <a:rPr sz="1100"/>
                      </a:b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Производство и переработка молока и молочных  продуктов.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24360"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6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ИП Полуэктов С.Н.  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Производство продуктов из рыбы, морепродуктов и овощей.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20680">
                <a:tc gridSpan="3"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3. Торговля ( малый бизнес, ИП)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5%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0760"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ИП Беликова Л.Л.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Торговля продовольственными товарами, комбикормами.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320760"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2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ИП Меркулова О.В.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b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Торговля продовольственными товарами, комбикормами.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b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0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 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20680">
                <a:tc gridSpan="3"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4. Прочее: малый бизнес,  ИП (строительство, услуги,) 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4%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20680">
                <a:tc gridSpan="3"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5. Сельское хозяйство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 lIns="90000" rIns="90000" tIns="45000" bIns="45000" anchor="t">
                      <a:noAutofit/>
                    </a:bodyPr>
                    <a:p>
                      <a:endParaRPr b="0" lang="ru-RU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 lIns="7200" rIns="7200"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b="1" lang="ru-RU" sz="11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Arial"/>
                        </a:rPr>
                        <a:t>1%</a:t>
                      </a:r>
                      <a:endParaRPr b="0" lang="ru-RU" sz="11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XO Oriel"/>
                      </a:endParaRPr>
                    </a:p>
                  </a:txBody>
                  <a:tcPr anchor="t" marL="7200" marR="7200">
                    <a:lnL w="6480">
                      <a:solidFill>
                        <a:srgbClr val="000000"/>
                      </a:solidFill>
                      <a:prstDash val="solid"/>
                    </a:lnL>
                    <a:lnR w="6480">
                      <a:solidFill>
                        <a:srgbClr val="000000"/>
                      </a:solidFill>
                      <a:prstDash val="solid"/>
                    </a:lnR>
                    <a:lnT w="6480">
                      <a:solidFill>
                        <a:srgbClr val="000000"/>
                      </a:solidFill>
                      <a:prstDash val="solid"/>
                    </a:lnT>
                    <a:lnB w="6480">
                      <a:solidFill>
                        <a:srgbClr val="000000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37" name="PlaceHolder 2"/>
          <p:cNvSpPr>
            <a:spLocks noGrp="1"/>
          </p:cNvSpPr>
          <p:nvPr>
            <p:ph type="sldNum" idx="66"/>
          </p:nvPr>
        </p:nvSpPr>
        <p:spPr>
          <a:xfrm>
            <a:off x="8975880" y="6318360"/>
            <a:ext cx="2842920" cy="3632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9563B0A7-0C0A-4290-BD23-31E87020486D}" type="slidenum">
              <a:rPr b="0" lang="ru-RU" sz="1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&lt;номер&gt;</a:t>
            </a:fld>
            <a:endParaRPr b="0" lang="ru-RU" sz="1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transition>
    <p:wipe dir="r"/>
  </p:transition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  <a:solidFill>
          <a:schemeClr val="phClr"/>
        </a:soli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  <a:ln w="95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  <a:solidFill>
          <a:schemeClr val="phClr"/>
        </a:soli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4143</TotalTime>
  <Application>Редактор_презентаций/3.4.0.0$Windows_X86_64 LibreOffice_project/28e785d753734312d20cf1174fdc6a11629cba33</Application>
  <AppVersion>15.0000</AppVersion>
  <Words>2509</Words>
  <Paragraphs>556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Дозорова Екатерина Сталиановна</dc:creator>
  <dc:description/>
  <dc:language>ru-RU</dc:language>
  <cp:lastModifiedBy/>
  <cp:lastPrinted>2026-05-04T11:50:18Z</cp:lastPrinted>
  <dcterms:modified xsi:type="dcterms:W3CDTF">2026-06-08T10:52:44Z</dcterms:modified>
  <cp:revision>308</cp:revision>
  <dc:subject/>
  <dc:title>Инвестиционный профиль МО  _______(название)_________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2</vt:i4>
  </property>
  <property fmtid="{D5CDD505-2E9C-101B-9397-08002B2CF9AE}" pid="3" name="PresentationFormat">
    <vt:lpwstr>Произвольный</vt:lpwstr>
  </property>
  <property fmtid="{D5CDD505-2E9C-101B-9397-08002B2CF9AE}" pid="4" name="Slides">
    <vt:i4>21</vt:i4>
  </property>
</Properties>
</file>